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620" autoAdjust="0"/>
  </p:normalViewPr>
  <p:slideViewPr>
    <p:cSldViewPr>
      <p:cViewPr>
        <p:scale>
          <a:sx n="71" d="100"/>
          <a:sy n="71" d="100"/>
        </p:scale>
        <p:origin x="-1356" y="234"/>
      </p:cViewPr>
      <p:guideLst>
        <p:guide orient="horz" pos="2160"/>
        <p:guide pos="2880"/>
      </p:guideLst>
    </p:cSldViewPr>
  </p:slideViewPr>
  <p:notesTextViewPr>
    <p:cViewPr>
      <p:scale>
        <a:sx n="1" d="1"/>
        <a:sy n="1" d="1"/>
      </p:scale>
      <p:origin x="0" y="0"/>
    </p:cViewPr>
  </p:notesTextViewPr>
  <p:sorterViewPr>
    <p:cViewPr>
      <p:scale>
        <a:sx n="100" d="100"/>
        <a:sy n="100" d="100"/>
      </p:scale>
      <p:origin x="0" y="230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3B7A70-9B16-438E-B91B-76355541D21B}" type="datetimeFigureOut">
              <a:rPr lang="en-IE" smtClean="0"/>
              <a:t>30/01/2014</a:t>
            </a:fld>
            <a:endParaRPr lang="en-I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D14D28-9C00-407D-BAF4-84BC002310FC}" type="slidenum">
              <a:rPr lang="en-IE" smtClean="0"/>
              <a:t>‹#›</a:t>
            </a:fld>
            <a:endParaRPr lang="en-IE"/>
          </a:p>
        </p:txBody>
      </p:sp>
    </p:spTree>
    <p:extLst>
      <p:ext uri="{BB962C8B-B14F-4D97-AF65-F5344CB8AC3E}">
        <p14:creationId xmlns:p14="http://schemas.microsoft.com/office/powerpoint/2010/main" val="4133774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1" kern="1200" dirty="0" smtClean="0">
                <a:solidFill>
                  <a:schemeClr val="tx1"/>
                </a:solidFill>
                <a:effectLst/>
                <a:latin typeface="+mn-lt"/>
                <a:ea typeface="+mn-ea"/>
                <a:cs typeface="+mn-cs"/>
              </a:rPr>
              <a:t>Energy Sources</a:t>
            </a:r>
            <a:endParaRPr lang="en-IE" dirty="0" smtClean="0">
              <a:effectLst/>
            </a:endParaRPr>
          </a:p>
          <a:p>
            <a:endParaRPr lang="en-IE" sz="1200" kern="1200" dirty="0" smtClean="0">
              <a:solidFill>
                <a:schemeClr val="tx1"/>
              </a:solidFill>
              <a:effectLst/>
              <a:latin typeface="+mn-lt"/>
              <a:ea typeface="+mn-ea"/>
              <a:cs typeface="+mn-cs"/>
            </a:endParaRPr>
          </a:p>
          <a:p>
            <a:r>
              <a:rPr lang="en-IE" sz="1200" kern="1200" dirty="0" smtClean="0">
                <a:solidFill>
                  <a:schemeClr val="tx1"/>
                </a:solidFill>
                <a:effectLst/>
                <a:latin typeface="+mn-lt"/>
                <a:ea typeface="+mn-ea"/>
                <a:cs typeface="+mn-cs"/>
              </a:rPr>
              <a:t>Use </a:t>
            </a:r>
            <a:r>
              <a:rPr lang="en-IE" sz="1200" kern="1200" dirty="0" err="1" smtClean="0">
                <a:solidFill>
                  <a:schemeClr val="tx1"/>
                </a:solidFill>
                <a:effectLst/>
                <a:latin typeface="+mn-lt"/>
                <a:ea typeface="+mn-ea"/>
                <a:cs typeface="+mn-cs"/>
              </a:rPr>
              <a:t>PPt</a:t>
            </a:r>
            <a:r>
              <a:rPr lang="en-IE" sz="1200" kern="1200" dirty="0" smtClean="0">
                <a:solidFill>
                  <a:schemeClr val="tx1"/>
                </a:solidFill>
                <a:effectLst/>
                <a:latin typeface="+mn-lt"/>
                <a:ea typeface="+mn-ea"/>
                <a:cs typeface="+mn-cs"/>
              </a:rPr>
              <a:t> 3 to promote</a:t>
            </a:r>
            <a:r>
              <a:rPr lang="en-IE" sz="1200" kern="1200" baseline="0" dirty="0" smtClean="0">
                <a:solidFill>
                  <a:schemeClr val="tx1"/>
                </a:solidFill>
                <a:effectLst/>
                <a:latin typeface="+mn-lt"/>
                <a:ea typeface="+mn-ea"/>
                <a:cs typeface="+mn-cs"/>
              </a:rPr>
              <a:t> </a:t>
            </a:r>
            <a:r>
              <a:rPr lang="en-IE" sz="1200" kern="1200" dirty="0" smtClean="0">
                <a:solidFill>
                  <a:schemeClr val="tx1"/>
                </a:solidFill>
                <a:effectLst/>
                <a:latin typeface="+mn-lt"/>
                <a:ea typeface="+mn-ea"/>
                <a:cs typeface="+mn-cs"/>
              </a:rPr>
              <a:t>discussion on different sources of energy.</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1</a:t>
            </a:fld>
            <a:endParaRPr lang="en-IE"/>
          </a:p>
        </p:txBody>
      </p:sp>
    </p:spTree>
    <p:extLst>
      <p:ext uri="{BB962C8B-B14F-4D97-AF65-F5344CB8AC3E}">
        <p14:creationId xmlns:p14="http://schemas.microsoft.com/office/powerpoint/2010/main" val="2284732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1" kern="1200" dirty="0" smtClean="0">
                <a:solidFill>
                  <a:schemeClr val="tx1"/>
                </a:solidFill>
                <a:effectLst/>
                <a:latin typeface="+mn-lt"/>
                <a:ea typeface="+mn-ea"/>
                <a:cs typeface="+mn-cs"/>
              </a:rPr>
              <a:t>Coal </a:t>
            </a:r>
            <a:r>
              <a:rPr lang="en-IE" sz="1200" kern="1200" dirty="0" smtClean="0">
                <a:solidFill>
                  <a:schemeClr val="tx1"/>
                </a:solidFill>
                <a:effectLst/>
                <a:latin typeface="+mn-lt"/>
                <a:ea typeface="+mn-ea"/>
                <a:cs typeface="+mn-cs"/>
              </a:rPr>
              <a:t>is a black or brown rock found under the ground and is very dirty. Coal is burned </a:t>
            </a:r>
            <a:r>
              <a:rPr lang="en-IE" sz="1200" kern="1200" dirty="0" smtClean="0">
                <a:solidFill>
                  <a:schemeClr val="tx1"/>
                </a:solidFill>
                <a:effectLst/>
                <a:latin typeface="+mn-lt"/>
                <a:ea typeface="+mn-ea"/>
                <a:cs typeface="+mn-cs"/>
              </a:rPr>
              <a:t>in </a:t>
            </a:r>
            <a:r>
              <a:rPr lang="en-IE" sz="1200" kern="1200" dirty="0" smtClean="0">
                <a:solidFill>
                  <a:schemeClr val="tx1"/>
                </a:solidFill>
                <a:effectLst/>
                <a:latin typeface="+mn-lt"/>
                <a:ea typeface="+mn-ea"/>
                <a:cs typeface="+mn-cs"/>
              </a:rPr>
              <a:t>power plants and turned into electricity. Burning coal is however extremely bad for the environment because when it burns, gasses such as carbon dioxide are released into the environment.</a:t>
            </a:r>
            <a:endParaRPr lang="en-IE" dirty="0" smtClean="0">
              <a:effectLst/>
            </a:endParaRPr>
          </a:p>
          <a:p>
            <a:r>
              <a:rPr lang="en-IE" sz="1200" kern="1200" dirty="0" smtClean="0">
                <a:solidFill>
                  <a:schemeClr val="tx1"/>
                </a:solidFill>
                <a:effectLst/>
                <a:latin typeface="+mn-lt"/>
                <a:ea typeface="+mn-ea"/>
                <a:cs typeface="+mn-cs"/>
              </a:rPr>
              <a:t>Coal will eventually run out. It is therefore called a non-renewable energy source.</a:t>
            </a:r>
            <a:endParaRPr lang="en-IE" dirty="0" smtClean="0">
              <a:effectLst/>
            </a:endParaRPr>
          </a:p>
          <a:p>
            <a:r>
              <a:rPr lang="en-IE" sz="1200" kern="1200" dirty="0" smtClean="0">
                <a:solidFill>
                  <a:schemeClr val="tx1"/>
                </a:solidFill>
                <a:effectLst/>
                <a:latin typeface="+mn-lt"/>
                <a:ea typeface="+mn-ea"/>
                <a:cs typeface="+mn-cs"/>
              </a:rPr>
              <a:t/>
            </a:r>
            <a:br>
              <a:rPr lang="en-IE" sz="1200" kern="1200" dirty="0" smtClean="0">
                <a:solidFill>
                  <a:schemeClr val="tx1"/>
                </a:solidFill>
                <a:effectLst/>
                <a:latin typeface="+mn-lt"/>
                <a:ea typeface="+mn-ea"/>
                <a:cs typeface="+mn-cs"/>
              </a:rPr>
            </a:br>
            <a:r>
              <a:rPr lang="en-IE" sz="1200" b="1" kern="1200" dirty="0" smtClean="0">
                <a:solidFill>
                  <a:schemeClr val="tx1"/>
                </a:solidFill>
                <a:effectLst/>
                <a:latin typeface="+mn-lt"/>
                <a:ea typeface="+mn-ea"/>
                <a:cs typeface="+mn-cs"/>
              </a:rPr>
              <a:t>Questions to promote discussion:</a:t>
            </a:r>
            <a:endParaRPr lang="en-IE" dirty="0" smtClean="0">
              <a:effectLst/>
            </a:endParaRPr>
          </a:p>
          <a:p>
            <a:r>
              <a:rPr lang="en-IE" sz="1200" kern="1200" dirty="0" smtClean="0">
                <a:solidFill>
                  <a:schemeClr val="tx1"/>
                </a:solidFill>
                <a:effectLst/>
                <a:latin typeface="+mn-lt"/>
                <a:ea typeface="+mn-ea"/>
                <a:cs typeface="+mn-cs"/>
              </a:rPr>
              <a:t>What do you see in the picture?</a:t>
            </a:r>
            <a:endParaRPr lang="en-IE" dirty="0" smtClean="0">
              <a:effectLst/>
            </a:endParaRPr>
          </a:p>
          <a:p>
            <a:r>
              <a:rPr lang="en-IE" sz="1200" kern="1200" dirty="0" smtClean="0">
                <a:solidFill>
                  <a:schemeClr val="tx1"/>
                </a:solidFill>
                <a:effectLst/>
                <a:latin typeface="+mn-lt"/>
                <a:ea typeface="+mn-ea"/>
                <a:cs typeface="+mn-cs"/>
              </a:rPr>
              <a:t>What is happening at the power plant?</a:t>
            </a:r>
            <a:endParaRPr lang="en-IE" dirty="0" smtClean="0">
              <a:effectLst/>
            </a:endParaRPr>
          </a:p>
          <a:p>
            <a:r>
              <a:rPr lang="en-IE" sz="1200" kern="1200" dirty="0" smtClean="0">
                <a:solidFill>
                  <a:schemeClr val="tx1"/>
                </a:solidFill>
                <a:effectLst/>
                <a:latin typeface="+mn-lt"/>
                <a:ea typeface="+mn-ea"/>
                <a:cs typeface="+mn-cs"/>
              </a:rPr>
              <a:t>Name this form of </a:t>
            </a:r>
            <a:r>
              <a:rPr lang="en-IE" sz="1200" kern="1200" dirty="0" smtClean="0">
                <a:solidFill>
                  <a:schemeClr val="tx1"/>
                </a:solidFill>
                <a:effectLst/>
                <a:latin typeface="+mn-lt"/>
                <a:ea typeface="+mn-ea"/>
                <a:cs typeface="+mn-cs"/>
              </a:rPr>
              <a:t>energy</a:t>
            </a:r>
            <a:endParaRPr lang="en-IE" dirty="0" smtClean="0">
              <a:effectLst/>
            </a:endParaRPr>
          </a:p>
          <a:p>
            <a:r>
              <a:rPr lang="en-IE" sz="1200" kern="1200" dirty="0" smtClean="0">
                <a:solidFill>
                  <a:schemeClr val="tx1"/>
                </a:solidFill>
                <a:effectLst/>
                <a:latin typeface="+mn-lt"/>
                <a:ea typeface="+mn-ea"/>
                <a:cs typeface="+mn-cs"/>
              </a:rPr>
              <a:t>Why is there a container of coal at the plant?</a:t>
            </a:r>
            <a:endParaRPr lang="en-IE" dirty="0" smtClean="0">
              <a:effectLst/>
            </a:endParaRPr>
          </a:p>
          <a:p>
            <a:r>
              <a:rPr lang="en-IE" sz="1200" kern="1200" dirty="0" smtClean="0">
                <a:solidFill>
                  <a:schemeClr val="tx1"/>
                </a:solidFill>
                <a:effectLst/>
                <a:latin typeface="+mn-lt"/>
                <a:ea typeface="+mn-ea"/>
                <a:cs typeface="+mn-cs"/>
              </a:rPr>
              <a:t>How is the coal used to make electricity?</a:t>
            </a:r>
            <a:endParaRPr lang="en-IE" dirty="0" smtClean="0">
              <a:effectLst/>
            </a:endParaRPr>
          </a:p>
          <a:p>
            <a:r>
              <a:rPr lang="en-IE" sz="1200" kern="1200" dirty="0" smtClean="0">
                <a:solidFill>
                  <a:schemeClr val="tx1"/>
                </a:solidFill>
                <a:effectLst/>
                <a:latin typeface="+mn-lt"/>
                <a:ea typeface="+mn-ea"/>
                <a:cs typeface="+mn-cs"/>
              </a:rPr>
              <a:t>Where does the coal come from?</a:t>
            </a:r>
            <a:endParaRPr lang="en-IE" dirty="0" smtClean="0">
              <a:effectLst/>
            </a:endParaRPr>
          </a:p>
          <a:p>
            <a:r>
              <a:rPr lang="en-IE" sz="1200" kern="1200" dirty="0" smtClean="0">
                <a:solidFill>
                  <a:schemeClr val="tx1"/>
                </a:solidFill>
                <a:effectLst/>
                <a:latin typeface="+mn-lt"/>
                <a:ea typeface="+mn-ea"/>
                <a:cs typeface="+mn-cs"/>
              </a:rPr>
              <a:t>Will it run out?</a:t>
            </a:r>
            <a:endParaRPr lang="en-IE" dirty="0" smtClean="0">
              <a:effectLst/>
            </a:endParaRPr>
          </a:p>
          <a:p>
            <a:r>
              <a:rPr lang="en-IE" sz="1200" kern="1200" dirty="0" smtClean="0">
                <a:solidFill>
                  <a:schemeClr val="tx1"/>
                </a:solidFill>
                <a:effectLst/>
                <a:latin typeface="+mn-lt"/>
                <a:ea typeface="+mn-ea"/>
                <a:cs typeface="+mn-cs"/>
              </a:rPr>
              <a:t>Why?/ Why not?</a:t>
            </a:r>
            <a:endParaRPr lang="en-IE" dirty="0" smtClean="0">
              <a:effectLst/>
            </a:endParaRPr>
          </a:p>
          <a:p>
            <a:r>
              <a:rPr lang="en-IE" sz="1200" kern="1200" dirty="0" smtClean="0">
                <a:solidFill>
                  <a:schemeClr val="tx1"/>
                </a:solidFill>
                <a:effectLst/>
                <a:latin typeface="+mn-lt"/>
                <a:ea typeface="+mn-ea"/>
                <a:cs typeface="+mn-cs"/>
              </a:rPr>
              <a:t>Is it a clean energy form?</a:t>
            </a:r>
            <a:endParaRPr lang="en-IE" dirty="0" smtClean="0">
              <a:effectLst/>
            </a:endParaRPr>
          </a:p>
          <a:p>
            <a:r>
              <a:rPr lang="en-IE" sz="1200" kern="1200" dirty="0" smtClean="0">
                <a:solidFill>
                  <a:schemeClr val="tx1"/>
                </a:solidFill>
                <a:effectLst/>
                <a:latin typeface="+mn-lt"/>
                <a:ea typeface="+mn-ea"/>
                <a:cs typeface="+mn-cs"/>
              </a:rPr>
              <a:t>Does it damage the environment?</a:t>
            </a:r>
            <a:endParaRPr lang="en-IE" dirty="0" smtClean="0">
              <a:effectLst/>
            </a:endParaRPr>
          </a:p>
          <a:p>
            <a:r>
              <a:rPr lang="en-IE" sz="1200" kern="1200" dirty="0" smtClean="0">
                <a:solidFill>
                  <a:schemeClr val="tx1"/>
                </a:solidFill>
                <a:effectLst/>
                <a:latin typeface="+mn-lt"/>
                <a:ea typeface="+mn-ea"/>
                <a:cs typeface="+mn-cs"/>
              </a:rPr>
              <a:t>Is it a good idea to use this energy to make electricity?</a:t>
            </a:r>
            <a:endParaRPr lang="en-IE" dirty="0" smtClean="0">
              <a:effectLst/>
            </a:endParaRPr>
          </a:p>
          <a:p>
            <a:r>
              <a:rPr lang="en-IE" sz="1200" kern="1200" dirty="0" smtClean="0">
                <a:solidFill>
                  <a:schemeClr val="tx1"/>
                </a:solidFill>
                <a:effectLst/>
                <a:latin typeface="+mn-lt"/>
                <a:ea typeface="+mn-ea"/>
                <a:cs typeface="+mn-cs"/>
              </a:rPr>
              <a:t>Why?/ Why not?</a:t>
            </a:r>
            <a:endParaRPr lang="en-IE" dirty="0" smtClean="0">
              <a:effectLst/>
            </a:endParaRPr>
          </a:p>
          <a:p>
            <a:r>
              <a:rPr lang="en-IE" sz="1200" b="1" kern="1200" dirty="0" smtClean="0">
                <a:solidFill>
                  <a:schemeClr val="tx1"/>
                </a:solidFill>
                <a:effectLst/>
                <a:latin typeface="+mn-lt"/>
                <a:ea typeface="+mn-ea"/>
                <a:cs typeface="+mn-cs"/>
              </a:rPr>
              <a:t/>
            </a:r>
            <a:br>
              <a:rPr lang="en-IE" sz="1200" b="1" kern="1200" dirty="0" smtClean="0">
                <a:solidFill>
                  <a:schemeClr val="tx1"/>
                </a:solidFill>
                <a:effectLst/>
                <a:latin typeface="+mn-lt"/>
                <a:ea typeface="+mn-ea"/>
                <a:cs typeface="+mn-cs"/>
              </a:rPr>
            </a:br>
            <a:endParaRPr lang="en-IE" sz="1200" b="1" kern="1200" dirty="0" smtClean="0">
              <a:solidFill>
                <a:schemeClr val="tx1"/>
              </a:solidFill>
              <a:effectLst/>
              <a:latin typeface="+mn-lt"/>
              <a:ea typeface="+mn-ea"/>
              <a:cs typeface="+mn-cs"/>
            </a:endParaRPr>
          </a:p>
          <a:p>
            <a:r>
              <a:rPr lang="en-IE" sz="1200" b="1" kern="1200" dirty="0" smtClean="0">
                <a:solidFill>
                  <a:schemeClr val="tx1"/>
                </a:solidFill>
                <a:effectLst/>
                <a:latin typeface="+mn-lt"/>
                <a:ea typeface="+mn-ea"/>
                <a:cs typeface="+mn-cs"/>
              </a:rPr>
              <a:t/>
            </a:r>
            <a:br>
              <a:rPr lang="en-IE" sz="1200" b="1" kern="1200" dirty="0" smtClean="0">
                <a:solidFill>
                  <a:schemeClr val="tx1"/>
                </a:solidFill>
                <a:effectLst/>
                <a:latin typeface="+mn-lt"/>
                <a:ea typeface="+mn-ea"/>
                <a:cs typeface="+mn-cs"/>
              </a:rPr>
            </a:b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13</a:t>
            </a:fld>
            <a:endParaRPr lang="en-IE"/>
          </a:p>
        </p:txBody>
      </p:sp>
    </p:spTree>
    <p:extLst>
      <p:ext uri="{BB962C8B-B14F-4D97-AF65-F5344CB8AC3E}">
        <p14:creationId xmlns:p14="http://schemas.microsoft.com/office/powerpoint/2010/main" val="3019950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1" kern="1200" dirty="0" smtClean="0">
                <a:solidFill>
                  <a:schemeClr val="tx1"/>
                </a:solidFill>
                <a:effectLst/>
                <a:latin typeface="+mn-lt"/>
                <a:ea typeface="+mn-ea"/>
                <a:cs typeface="+mn-cs"/>
              </a:rPr>
              <a:t>Sorting and classifying activity</a:t>
            </a:r>
            <a:endParaRPr lang="en-IE" dirty="0" smtClean="0">
              <a:effectLst/>
            </a:endParaRPr>
          </a:p>
          <a:p>
            <a:r>
              <a:rPr lang="en-IE" sz="1200" kern="1200" dirty="0" smtClean="0">
                <a:solidFill>
                  <a:schemeClr val="tx1"/>
                </a:solidFill>
                <a:effectLst/>
                <a:latin typeface="+mn-lt"/>
                <a:ea typeface="+mn-ea"/>
                <a:cs typeface="+mn-cs"/>
              </a:rPr>
              <a:t/>
            </a:r>
            <a:br>
              <a:rPr lang="en-IE" sz="1200" kern="1200" dirty="0" smtClean="0">
                <a:solidFill>
                  <a:schemeClr val="tx1"/>
                </a:solidFill>
                <a:effectLst/>
                <a:latin typeface="+mn-lt"/>
                <a:ea typeface="+mn-ea"/>
                <a:cs typeface="+mn-cs"/>
              </a:rPr>
            </a:br>
            <a:r>
              <a:rPr lang="en-IE" sz="1200" kern="1200" dirty="0" smtClean="0">
                <a:solidFill>
                  <a:schemeClr val="tx1"/>
                </a:solidFill>
                <a:effectLst/>
                <a:latin typeface="+mn-lt"/>
                <a:ea typeface="+mn-ea"/>
                <a:cs typeface="+mn-cs"/>
              </a:rPr>
              <a:t>Children are invited to sort and classify the energy sources as renewable or non-renewable forms of energy.</a:t>
            </a:r>
            <a:endParaRPr lang="en-IE" dirty="0" smtClean="0">
              <a:effectLst/>
            </a:endParaRPr>
          </a:p>
          <a:p>
            <a:endParaRPr lang="en-IE" sz="1200" kern="1200" dirty="0" smtClean="0">
              <a:solidFill>
                <a:schemeClr val="tx1"/>
              </a:solidFill>
              <a:effectLst/>
              <a:latin typeface="+mn-lt"/>
              <a:ea typeface="+mn-ea"/>
              <a:cs typeface="+mn-cs"/>
            </a:endParaRPr>
          </a:p>
          <a:p>
            <a:r>
              <a:rPr lang="en-IE" sz="1200" b="1" kern="1200" dirty="0" smtClean="0">
                <a:solidFill>
                  <a:schemeClr val="tx1"/>
                </a:solidFill>
                <a:effectLst/>
                <a:latin typeface="+mn-lt"/>
                <a:ea typeface="+mn-ea"/>
                <a:cs typeface="+mn-cs"/>
              </a:rPr>
              <a:t>Questions to promote discussion</a:t>
            </a:r>
            <a:endParaRPr lang="en-IE" dirty="0" smtClean="0">
              <a:effectLst/>
            </a:endParaRPr>
          </a:p>
          <a:p>
            <a:r>
              <a:rPr lang="en-IE" sz="1200" kern="1200" dirty="0" smtClean="0">
                <a:solidFill>
                  <a:schemeClr val="tx1"/>
                </a:solidFill>
                <a:effectLst/>
                <a:latin typeface="+mn-lt"/>
                <a:ea typeface="+mn-ea"/>
                <a:cs typeface="+mn-cs"/>
              </a:rPr>
              <a:t>1 What do all of these things have in common? (they are sources of energy).</a:t>
            </a:r>
            <a:endParaRPr lang="en-IE" dirty="0" smtClean="0">
              <a:effectLst/>
            </a:endParaRPr>
          </a:p>
          <a:p>
            <a:r>
              <a:rPr lang="en-IE" sz="1200" kern="1200" dirty="0" smtClean="0">
                <a:solidFill>
                  <a:schemeClr val="tx1"/>
                </a:solidFill>
                <a:effectLst/>
                <a:latin typeface="+mn-lt"/>
                <a:ea typeface="+mn-ea"/>
                <a:cs typeface="+mn-cs"/>
              </a:rPr>
              <a:t>2 Which of these sources are renewable?</a:t>
            </a:r>
            <a:endParaRPr lang="en-IE" dirty="0" smtClean="0">
              <a:effectLst/>
            </a:endParaRPr>
          </a:p>
          <a:p>
            <a:r>
              <a:rPr lang="en-IE" sz="1200" kern="1200" dirty="0" smtClean="0">
                <a:solidFill>
                  <a:schemeClr val="tx1"/>
                </a:solidFill>
                <a:effectLst/>
                <a:latin typeface="+mn-lt"/>
                <a:ea typeface="+mn-ea"/>
                <a:cs typeface="+mn-cs"/>
              </a:rPr>
              <a:t>3 Which of these sources are non-renewable?</a:t>
            </a:r>
            <a:endParaRPr lang="en-IE" dirty="0" smtClean="0">
              <a:effectLst/>
            </a:endParaRPr>
          </a:p>
          <a:p>
            <a:r>
              <a:rPr lang="en-IE" sz="1200" kern="1200" dirty="0" smtClean="0">
                <a:solidFill>
                  <a:schemeClr val="tx1"/>
                </a:solidFill>
                <a:effectLst/>
                <a:latin typeface="+mn-lt"/>
                <a:ea typeface="+mn-ea"/>
                <a:cs typeface="+mn-cs"/>
              </a:rPr>
              <a:t>4 Can you explain what a renewable source of energy is?</a:t>
            </a:r>
            <a:endParaRPr lang="en-IE" dirty="0" smtClean="0">
              <a:effectLst/>
            </a:endParaRPr>
          </a:p>
          <a:p>
            <a:r>
              <a:rPr lang="en-IE" sz="1200" kern="1200" dirty="0" smtClean="0">
                <a:solidFill>
                  <a:schemeClr val="tx1"/>
                </a:solidFill>
                <a:effectLst/>
                <a:latin typeface="+mn-lt"/>
                <a:ea typeface="+mn-ea"/>
                <a:cs typeface="+mn-cs"/>
              </a:rPr>
              <a:t>5 Can you explain what a non-renewable source of energy is?</a:t>
            </a:r>
            <a:endParaRPr lang="en-IE" dirty="0" smtClean="0">
              <a:effectLst/>
            </a:endParaRPr>
          </a:p>
          <a:p>
            <a:r>
              <a:rPr lang="en-IE" sz="1200" kern="1200" dirty="0" smtClean="0">
                <a:solidFill>
                  <a:schemeClr val="tx1"/>
                </a:solidFill>
                <a:effectLst/>
                <a:latin typeface="+mn-lt"/>
                <a:ea typeface="+mn-ea"/>
                <a:cs typeface="+mn-cs"/>
              </a:rPr>
              <a:t>6 What advantages are there to using renewable/ non-renewable energy sources?</a:t>
            </a:r>
            <a:endParaRPr lang="en-IE" dirty="0" smtClean="0">
              <a:effectLst/>
            </a:endParaRPr>
          </a:p>
          <a:p>
            <a:r>
              <a:rPr lang="en-IE" sz="1200" kern="1200" dirty="0" smtClean="0">
                <a:solidFill>
                  <a:schemeClr val="tx1"/>
                </a:solidFill>
                <a:effectLst/>
                <a:latin typeface="+mn-lt"/>
                <a:ea typeface="+mn-ea"/>
                <a:cs typeface="+mn-cs"/>
              </a:rPr>
              <a:t>7 Do you use any renewable/ non-renewable sources of energy in your home?</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14</a:t>
            </a:fld>
            <a:endParaRPr lang="en-IE"/>
          </a:p>
        </p:txBody>
      </p:sp>
    </p:spTree>
    <p:extLst>
      <p:ext uri="{BB962C8B-B14F-4D97-AF65-F5344CB8AC3E}">
        <p14:creationId xmlns:p14="http://schemas.microsoft.com/office/powerpoint/2010/main" val="3020990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Energy sources classified as renewable or non-renewable.</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15</a:t>
            </a:fld>
            <a:endParaRPr lang="en-IE"/>
          </a:p>
        </p:txBody>
      </p:sp>
    </p:spTree>
    <p:extLst>
      <p:ext uri="{BB962C8B-B14F-4D97-AF65-F5344CB8AC3E}">
        <p14:creationId xmlns:p14="http://schemas.microsoft.com/office/powerpoint/2010/main" val="17574144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1" kern="1200" dirty="0" smtClean="0">
                <a:solidFill>
                  <a:schemeClr val="tx1"/>
                </a:solidFill>
                <a:effectLst/>
                <a:latin typeface="+mn-lt"/>
                <a:ea typeface="+mn-ea"/>
                <a:cs typeface="+mn-cs"/>
              </a:rPr>
              <a:t>Matching vocabulary to images.</a:t>
            </a:r>
            <a:endParaRPr lang="en-IE" dirty="0" smtClean="0">
              <a:effectLst/>
            </a:endParaRPr>
          </a:p>
          <a:p>
            <a:r>
              <a:rPr lang="en-IE" sz="1200" kern="1200" dirty="0" smtClean="0">
                <a:solidFill>
                  <a:schemeClr val="tx1"/>
                </a:solidFill>
                <a:effectLst/>
                <a:latin typeface="+mn-lt"/>
                <a:ea typeface="+mn-ea"/>
                <a:cs typeface="+mn-cs"/>
              </a:rPr>
              <a:t/>
            </a:r>
            <a:br>
              <a:rPr lang="en-IE" sz="1200" kern="1200" dirty="0" smtClean="0">
                <a:solidFill>
                  <a:schemeClr val="tx1"/>
                </a:solidFill>
                <a:effectLst/>
                <a:latin typeface="+mn-lt"/>
                <a:ea typeface="+mn-ea"/>
                <a:cs typeface="+mn-cs"/>
              </a:rPr>
            </a:br>
            <a:r>
              <a:rPr lang="en-IE" sz="1200" kern="1200" dirty="0" smtClean="0">
                <a:solidFill>
                  <a:schemeClr val="tx1"/>
                </a:solidFill>
                <a:effectLst/>
                <a:latin typeface="+mn-lt"/>
                <a:ea typeface="+mn-ea"/>
                <a:cs typeface="+mn-cs"/>
              </a:rPr>
              <a:t>Match the label to the correct image.  </a:t>
            </a:r>
            <a:endParaRPr lang="en-IE" dirty="0" smtClean="0">
              <a:effectLst/>
            </a:endParaRPr>
          </a:p>
          <a:p>
            <a:r>
              <a:rPr lang="en-IE" sz="1200" kern="1200" dirty="0" smtClean="0">
                <a:solidFill>
                  <a:schemeClr val="tx1"/>
                </a:solidFill>
                <a:effectLst/>
                <a:latin typeface="+mn-lt"/>
                <a:ea typeface="+mn-ea"/>
                <a:cs typeface="+mn-cs"/>
              </a:rPr>
              <a:t/>
            </a:r>
            <a:br>
              <a:rPr lang="en-IE" sz="1200" kern="1200" dirty="0" smtClean="0">
                <a:solidFill>
                  <a:schemeClr val="tx1"/>
                </a:solidFill>
                <a:effectLst/>
                <a:latin typeface="+mn-lt"/>
                <a:ea typeface="+mn-ea"/>
                <a:cs typeface="+mn-cs"/>
              </a:rPr>
            </a:br>
            <a:r>
              <a:rPr lang="en-IE" sz="1200" kern="1200" dirty="0" smtClean="0">
                <a:solidFill>
                  <a:schemeClr val="tx1"/>
                </a:solidFill>
                <a:effectLst/>
                <a:latin typeface="+mn-lt"/>
                <a:ea typeface="+mn-ea"/>
                <a:cs typeface="+mn-cs"/>
              </a:rPr>
              <a:t> </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16</a:t>
            </a:fld>
            <a:endParaRPr lang="en-IE"/>
          </a:p>
        </p:txBody>
      </p:sp>
    </p:spTree>
    <p:extLst>
      <p:ext uri="{BB962C8B-B14F-4D97-AF65-F5344CB8AC3E}">
        <p14:creationId xmlns:p14="http://schemas.microsoft.com/office/powerpoint/2010/main" val="1468265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Labels matched to images</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17</a:t>
            </a:fld>
            <a:endParaRPr lang="en-IE"/>
          </a:p>
        </p:txBody>
      </p:sp>
    </p:spTree>
    <p:extLst>
      <p:ext uri="{BB962C8B-B14F-4D97-AF65-F5344CB8AC3E}">
        <p14:creationId xmlns:p14="http://schemas.microsoft.com/office/powerpoint/2010/main" val="4058210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1" kern="1200" dirty="0" smtClean="0">
                <a:solidFill>
                  <a:schemeClr val="tx1"/>
                </a:solidFill>
                <a:effectLst/>
                <a:latin typeface="+mn-lt"/>
                <a:ea typeface="+mn-ea"/>
                <a:cs typeface="+mn-cs"/>
              </a:rPr>
              <a:t>Quiz time:</a:t>
            </a:r>
            <a:endParaRPr lang="en-IE" dirty="0" smtClean="0">
              <a:effectLst/>
            </a:endParaRPr>
          </a:p>
          <a:p>
            <a:r>
              <a:rPr lang="en-IE" sz="1200" b="1" kern="1200" dirty="0" smtClean="0">
                <a:solidFill>
                  <a:schemeClr val="tx1"/>
                </a:solidFill>
                <a:effectLst/>
                <a:latin typeface="+mn-lt"/>
                <a:ea typeface="+mn-ea"/>
                <a:cs typeface="+mn-cs"/>
              </a:rPr>
              <a:t/>
            </a:r>
            <a:br>
              <a:rPr lang="en-IE" sz="1200" b="1" kern="1200" dirty="0" smtClean="0">
                <a:solidFill>
                  <a:schemeClr val="tx1"/>
                </a:solidFill>
                <a:effectLst/>
                <a:latin typeface="+mn-lt"/>
                <a:ea typeface="+mn-ea"/>
                <a:cs typeface="+mn-cs"/>
              </a:rPr>
            </a:br>
            <a:r>
              <a:rPr lang="en-IE" sz="1200" kern="1200" dirty="0" smtClean="0">
                <a:solidFill>
                  <a:schemeClr val="tx1"/>
                </a:solidFill>
                <a:effectLst/>
                <a:latin typeface="+mn-lt"/>
                <a:ea typeface="+mn-ea"/>
                <a:cs typeface="+mn-cs"/>
              </a:rPr>
              <a:t>The quiz questions on the following pages are in multiple choice format with 3 optional answers.</a:t>
            </a:r>
            <a:endParaRPr lang="en-IE" dirty="0" smtClean="0">
              <a:effectLst/>
            </a:endParaRPr>
          </a:p>
          <a:p>
            <a:r>
              <a:rPr lang="en-IE" sz="1200" kern="1200" dirty="0" smtClean="0">
                <a:solidFill>
                  <a:schemeClr val="tx1"/>
                </a:solidFill>
                <a:effectLst/>
                <a:latin typeface="+mn-lt"/>
                <a:ea typeface="+mn-ea"/>
                <a:cs typeface="+mn-cs"/>
              </a:rPr>
              <a:t>They can be completed as paired or small group activities allowing for talk and discussion or on an individual basis.</a:t>
            </a:r>
            <a:endParaRPr lang="en-IE" dirty="0" smtClean="0">
              <a:effectLst/>
            </a:endParaRPr>
          </a:p>
          <a:p>
            <a:r>
              <a:rPr lang="en-IE" sz="1200" b="1" kern="1200" dirty="0" smtClean="0">
                <a:solidFill>
                  <a:schemeClr val="tx1"/>
                </a:solidFill>
                <a:effectLst/>
                <a:latin typeface="+mn-lt"/>
                <a:ea typeface="+mn-ea"/>
                <a:cs typeface="+mn-cs"/>
              </a:rPr>
              <a:t/>
            </a:r>
            <a:br>
              <a:rPr lang="en-IE" sz="1200" b="1" kern="1200" dirty="0" smtClean="0">
                <a:solidFill>
                  <a:schemeClr val="tx1"/>
                </a:solidFill>
                <a:effectLst/>
                <a:latin typeface="+mn-lt"/>
                <a:ea typeface="+mn-ea"/>
                <a:cs typeface="+mn-cs"/>
              </a:rPr>
            </a:br>
            <a:r>
              <a:rPr lang="en-IE" sz="1200" b="1" kern="1200" dirty="0" smtClean="0">
                <a:solidFill>
                  <a:schemeClr val="tx1"/>
                </a:solidFill>
                <a:effectLst/>
                <a:latin typeface="+mn-lt"/>
                <a:ea typeface="+mn-ea"/>
                <a:cs typeface="+mn-cs"/>
              </a:rPr>
              <a:t>Suggestion:</a:t>
            </a:r>
            <a:endParaRPr lang="en-IE" dirty="0" smtClean="0">
              <a:effectLst/>
            </a:endParaRPr>
          </a:p>
          <a:p>
            <a:r>
              <a:rPr lang="en-IE" sz="1200" b="1" kern="1200" dirty="0" smtClean="0">
                <a:solidFill>
                  <a:schemeClr val="tx1"/>
                </a:solidFill>
                <a:effectLst/>
                <a:latin typeface="+mn-lt"/>
                <a:ea typeface="+mn-ea"/>
                <a:cs typeface="+mn-cs"/>
              </a:rPr>
              <a:t/>
            </a:r>
            <a:br>
              <a:rPr lang="en-IE" sz="1200" b="1" kern="1200" dirty="0" smtClean="0">
                <a:solidFill>
                  <a:schemeClr val="tx1"/>
                </a:solidFill>
                <a:effectLst/>
                <a:latin typeface="+mn-lt"/>
                <a:ea typeface="+mn-ea"/>
                <a:cs typeface="+mn-cs"/>
              </a:rPr>
            </a:br>
            <a:r>
              <a:rPr lang="en-IE" sz="1200" kern="1200" dirty="0" smtClean="0">
                <a:solidFill>
                  <a:schemeClr val="tx1"/>
                </a:solidFill>
                <a:effectLst/>
                <a:latin typeface="+mn-lt"/>
                <a:ea typeface="+mn-ea"/>
                <a:cs typeface="+mn-cs"/>
              </a:rPr>
              <a:t>Each child/pair/group has cards / key-ring / fan with numbers to hold up for the correct answer.</a:t>
            </a:r>
            <a:endParaRPr lang="en-IE" dirty="0" smtClean="0">
              <a:effectLst/>
            </a:endParaRPr>
          </a:p>
          <a:p>
            <a:r>
              <a:rPr lang="en-IE" sz="1200" kern="1200" dirty="0" smtClean="0">
                <a:solidFill>
                  <a:schemeClr val="tx1"/>
                </a:solidFill>
                <a:effectLst/>
                <a:latin typeface="+mn-lt"/>
                <a:ea typeface="+mn-ea"/>
                <a:cs typeface="+mn-cs"/>
              </a:rPr>
              <a:t/>
            </a:r>
            <a:br>
              <a:rPr lang="en-IE" sz="1200" kern="1200" dirty="0" smtClean="0">
                <a:solidFill>
                  <a:schemeClr val="tx1"/>
                </a:solidFill>
                <a:effectLst/>
                <a:latin typeface="+mn-lt"/>
                <a:ea typeface="+mn-ea"/>
                <a:cs typeface="+mn-cs"/>
              </a:rPr>
            </a:br>
            <a:endParaRPr lang="en-IE" sz="1200" kern="1200" dirty="0" smtClean="0">
              <a:solidFill>
                <a:schemeClr val="tx1"/>
              </a:solidFill>
              <a:effectLst/>
              <a:latin typeface="+mn-lt"/>
              <a:ea typeface="+mn-ea"/>
              <a:cs typeface="+mn-cs"/>
            </a:endParaRPr>
          </a:p>
          <a:p>
            <a:r>
              <a:rPr lang="en-IE" sz="1200" b="1" kern="1200" dirty="0" smtClean="0">
                <a:solidFill>
                  <a:schemeClr val="tx1"/>
                </a:solidFill>
                <a:effectLst/>
                <a:latin typeface="+mn-lt"/>
                <a:ea typeface="+mn-ea"/>
                <a:cs typeface="+mn-cs"/>
              </a:rPr>
              <a:t>Answers in PCMs 1 - 5</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18</a:t>
            </a:fld>
            <a:endParaRPr lang="en-IE"/>
          </a:p>
        </p:txBody>
      </p:sp>
    </p:spTree>
    <p:extLst>
      <p:ext uri="{BB962C8B-B14F-4D97-AF65-F5344CB8AC3E}">
        <p14:creationId xmlns:p14="http://schemas.microsoft.com/office/powerpoint/2010/main" val="34611595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Answer: 3</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19</a:t>
            </a:fld>
            <a:endParaRPr lang="en-IE"/>
          </a:p>
        </p:txBody>
      </p:sp>
    </p:spTree>
    <p:extLst>
      <p:ext uri="{BB962C8B-B14F-4D97-AF65-F5344CB8AC3E}">
        <p14:creationId xmlns:p14="http://schemas.microsoft.com/office/powerpoint/2010/main" val="3697091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Answer: 2 and 3</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20</a:t>
            </a:fld>
            <a:endParaRPr lang="en-IE"/>
          </a:p>
        </p:txBody>
      </p:sp>
    </p:spTree>
    <p:extLst>
      <p:ext uri="{BB962C8B-B14F-4D97-AF65-F5344CB8AC3E}">
        <p14:creationId xmlns:p14="http://schemas.microsoft.com/office/powerpoint/2010/main" val="8527102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Answer: 1</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21</a:t>
            </a:fld>
            <a:endParaRPr lang="en-IE"/>
          </a:p>
        </p:txBody>
      </p:sp>
    </p:spTree>
    <p:extLst>
      <p:ext uri="{BB962C8B-B14F-4D97-AF65-F5344CB8AC3E}">
        <p14:creationId xmlns:p14="http://schemas.microsoft.com/office/powerpoint/2010/main" val="4657554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Answer: 3</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22</a:t>
            </a:fld>
            <a:endParaRPr lang="en-IE"/>
          </a:p>
        </p:txBody>
      </p:sp>
    </p:spTree>
    <p:extLst>
      <p:ext uri="{BB962C8B-B14F-4D97-AF65-F5344CB8AC3E}">
        <p14:creationId xmlns:p14="http://schemas.microsoft.com/office/powerpoint/2010/main" val="2082998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1" kern="1200" dirty="0" smtClean="0">
                <a:solidFill>
                  <a:schemeClr val="tx1"/>
                </a:solidFill>
                <a:effectLst/>
                <a:latin typeface="+mn-lt"/>
                <a:ea typeface="+mn-ea"/>
                <a:cs typeface="+mn-cs"/>
              </a:rPr>
              <a:t>RENEWABLE ENERGY SOURCES</a:t>
            </a:r>
            <a:endParaRPr lang="en-IE" dirty="0" smtClean="0">
              <a:effectLst/>
            </a:endParaRPr>
          </a:p>
          <a:p>
            <a:r>
              <a:rPr lang="en-IE" sz="1200" b="1" kern="1200" dirty="0" smtClean="0">
                <a:solidFill>
                  <a:schemeClr val="tx1"/>
                </a:solidFill>
                <a:effectLst/>
                <a:latin typeface="+mn-lt"/>
                <a:ea typeface="+mn-ea"/>
                <a:cs typeface="+mn-cs"/>
              </a:rPr>
              <a:t>Renewable Energy</a:t>
            </a:r>
            <a:r>
              <a:rPr lang="en-IE" sz="1200" kern="1200" dirty="0" smtClean="0">
                <a:solidFill>
                  <a:schemeClr val="tx1"/>
                </a:solidFill>
                <a:effectLst/>
                <a:latin typeface="+mn-lt"/>
                <a:ea typeface="+mn-ea"/>
                <a:cs typeface="+mn-cs"/>
              </a:rPr>
              <a:t> is energy that is produced from everlasting sources like the sun, the wind, or the oceans. As the sun or the wind will always be available, renewable energy will never run out. In addition, renewable energy is clean and neither its production nor its use pollutes the environment.</a:t>
            </a:r>
            <a:endParaRPr lang="en-IE" dirty="0" smtClean="0">
              <a:effectLst/>
            </a:endParaRPr>
          </a:p>
          <a:p>
            <a:r>
              <a:rPr lang="en-IE" sz="1200" b="1" kern="1200" dirty="0" smtClean="0">
                <a:solidFill>
                  <a:schemeClr val="tx1"/>
                </a:solidFill>
                <a:effectLst/>
                <a:latin typeface="+mn-lt"/>
                <a:ea typeface="+mn-ea"/>
                <a:cs typeface="+mn-cs"/>
              </a:rPr>
              <a:t>Solar Energy</a:t>
            </a:r>
            <a:r>
              <a:rPr lang="en-IE" sz="1200" kern="1200" dirty="0" smtClean="0">
                <a:solidFill>
                  <a:schemeClr val="tx1"/>
                </a:solidFill>
                <a:effectLst/>
                <a:latin typeface="+mn-lt"/>
                <a:ea typeface="+mn-ea"/>
                <a:cs typeface="+mn-cs"/>
              </a:rPr>
              <a:t> is the light and heat that come from the sun. The light and heat from the sun not only make the plants grow, but can also be used by humans to produce electricity or to warm up the water in your house.</a:t>
            </a:r>
            <a:endParaRPr lang="en-IE" dirty="0" smtClean="0">
              <a:effectLst/>
            </a:endParaRPr>
          </a:p>
          <a:p>
            <a:r>
              <a:rPr lang="en-IE" sz="1200" kern="1200" dirty="0" smtClean="0">
                <a:solidFill>
                  <a:schemeClr val="tx1"/>
                </a:solidFill>
                <a:effectLst/>
                <a:latin typeface="+mn-lt"/>
                <a:ea typeface="+mn-ea"/>
                <a:cs typeface="+mn-cs"/>
              </a:rPr>
              <a:t>The energy from the sun will never run out and is called a </a:t>
            </a:r>
            <a:r>
              <a:rPr lang="en-IE" sz="1200" b="1" kern="1200" dirty="0" smtClean="0">
                <a:solidFill>
                  <a:schemeClr val="tx1"/>
                </a:solidFill>
                <a:effectLst/>
                <a:latin typeface="+mn-lt"/>
                <a:ea typeface="+mn-ea"/>
                <a:cs typeface="+mn-cs"/>
              </a:rPr>
              <a:t>renewable energy </a:t>
            </a:r>
            <a:r>
              <a:rPr lang="en-IE" sz="1200" kern="1200" dirty="0" smtClean="0">
                <a:solidFill>
                  <a:schemeClr val="tx1"/>
                </a:solidFill>
                <a:effectLst/>
                <a:latin typeface="+mn-lt"/>
                <a:ea typeface="+mn-ea"/>
                <a:cs typeface="+mn-cs"/>
              </a:rPr>
              <a:t>source.</a:t>
            </a:r>
            <a:endParaRPr lang="en-IE" dirty="0" smtClean="0">
              <a:effectLst/>
            </a:endParaRPr>
          </a:p>
          <a:p>
            <a:r>
              <a:rPr lang="en-IE" sz="1200" b="1" kern="1200" dirty="0" smtClean="0">
                <a:solidFill>
                  <a:schemeClr val="tx1"/>
                </a:solidFill>
                <a:effectLst/>
                <a:latin typeface="+mn-lt"/>
                <a:ea typeface="+mn-ea"/>
                <a:cs typeface="+mn-cs"/>
              </a:rPr>
              <a:t/>
            </a:r>
            <a:br>
              <a:rPr lang="en-IE" sz="1200" b="1" kern="1200" dirty="0" smtClean="0">
                <a:solidFill>
                  <a:schemeClr val="tx1"/>
                </a:solidFill>
                <a:effectLst/>
                <a:latin typeface="+mn-lt"/>
                <a:ea typeface="+mn-ea"/>
                <a:cs typeface="+mn-cs"/>
              </a:rPr>
            </a:br>
            <a:r>
              <a:rPr lang="en-IE" sz="1200" b="1" kern="1200" dirty="0" smtClean="0">
                <a:solidFill>
                  <a:schemeClr val="tx1"/>
                </a:solidFill>
                <a:effectLst/>
                <a:latin typeface="+mn-lt"/>
                <a:ea typeface="+mn-ea"/>
                <a:cs typeface="+mn-cs"/>
              </a:rPr>
              <a:t>Questions to promote discussion:</a:t>
            </a:r>
            <a:endParaRPr lang="en-IE" dirty="0" smtClean="0">
              <a:effectLst/>
            </a:endParaRPr>
          </a:p>
          <a:p>
            <a:r>
              <a:rPr lang="en-IE" sz="1200" kern="1200" dirty="0" smtClean="0">
                <a:solidFill>
                  <a:schemeClr val="tx1"/>
                </a:solidFill>
                <a:effectLst/>
                <a:latin typeface="+mn-lt"/>
                <a:ea typeface="+mn-ea"/>
                <a:cs typeface="+mn-cs"/>
              </a:rPr>
              <a:t>Name this form of </a:t>
            </a:r>
            <a:r>
              <a:rPr lang="en-IE" sz="1200" kern="1200" dirty="0" smtClean="0">
                <a:solidFill>
                  <a:schemeClr val="tx1"/>
                </a:solidFill>
                <a:effectLst/>
                <a:latin typeface="+mn-lt"/>
                <a:ea typeface="+mn-ea"/>
                <a:cs typeface="+mn-cs"/>
              </a:rPr>
              <a:t>energy</a:t>
            </a:r>
            <a:endParaRPr lang="en-IE" dirty="0" smtClean="0">
              <a:effectLst/>
            </a:endParaRPr>
          </a:p>
          <a:p>
            <a:r>
              <a:rPr lang="en-IE" sz="1200" kern="1200" dirty="0" smtClean="0">
                <a:solidFill>
                  <a:schemeClr val="tx1"/>
                </a:solidFill>
                <a:effectLst/>
                <a:latin typeface="+mn-lt"/>
                <a:ea typeface="+mn-ea"/>
                <a:cs typeface="+mn-cs"/>
              </a:rPr>
              <a:t>How is it used to make electricity?</a:t>
            </a:r>
            <a:endParaRPr lang="en-IE" dirty="0" smtClean="0">
              <a:effectLst/>
            </a:endParaRPr>
          </a:p>
          <a:p>
            <a:r>
              <a:rPr lang="en-IE" sz="1200" kern="1200" dirty="0" smtClean="0">
                <a:solidFill>
                  <a:schemeClr val="tx1"/>
                </a:solidFill>
                <a:effectLst/>
                <a:latin typeface="+mn-lt"/>
                <a:ea typeface="+mn-ea"/>
                <a:cs typeface="+mn-cs"/>
              </a:rPr>
              <a:t>Where does it come from?</a:t>
            </a:r>
            <a:endParaRPr lang="en-IE" dirty="0" smtClean="0">
              <a:effectLst/>
            </a:endParaRPr>
          </a:p>
          <a:p>
            <a:r>
              <a:rPr lang="en-IE" sz="1200" kern="1200" dirty="0" smtClean="0">
                <a:solidFill>
                  <a:schemeClr val="tx1"/>
                </a:solidFill>
                <a:effectLst/>
                <a:latin typeface="+mn-lt"/>
                <a:ea typeface="+mn-ea"/>
                <a:cs typeface="+mn-cs"/>
              </a:rPr>
              <a:t>Will it run out?</a:t>
            </a:r>
            <a:endParaRPr lang="en-IE" dirty="0" smtClean="0">
              <a:effectLst/>
            </a:endParaRPr>
          </a:p>
          <a:p>
            <a:r>
              <a:rPr lang="en-IE" sz="1200" kern="1200" dirty="0" smtClean="0">
                <a:solidFill>
                  <a:schemeClr val="tx1"/>
                </a:solidFill>
                <a:effectLst/>
                <a:latin typeface="+mn-lt"/>
                <a:ea typeface="+mn-ea"/>
                <a:cs typeface="+mn-cs"/>
              </a:rPr>
              <a:t>Why not?</a:t>
            </a:r>
            <a:endParaRPr lang="en-IE" dirty="0" smtClean="0">
              <a:effectLst/>
            </a:endParaRPr>
          </a:p>
          <a:p>
            <a:r>
              <a:rPr lang="en-IE" sz="1200" kern="1200" dirty="0" smtClean="0">
                <a:solidFill>
                  <a:schemeClr val="tx1"/>
                </a:solidFill>
                <a:effectLst/>
                <a:latin typeface="+mn-lt"/>
                <a:ea typeface="+mn-ea"/>
                <a:cs typeface="+mn-cs"/>
              </a:rPr>
              <a:t>Is it a clean energy form?</a:t>
            </a:r>
            <a:endParaRPr lang="en-IE" dirty="0" smtClean="0">
              <a:effectLst/>
            </a:endParaRPr>
          </a:p>
          <a:p>
            <a:r>
              <a:rPr lang="en-IE" sz="1200" kern="1200" dirty="0" smtClean="0">
                <a:solidFill>
                  <a:schemeClr val="tx1"/>
                </a:solidFill>
                <a:effectLst/>
                <a:latin typeface="+mn-lt"/>
                <a:ea typeface="+mn-ea"/>
                <a:cs typeface="+mn-cs"/>
              </a:rPr>
              <a:t>Does it damage the environment?</a:t>
            </a:r>
            <a:endParaRPr lang="en-IE" dirty="0" smtClean="0">
              <a:effectLst/>
            </a:endParaRPr>
          </a:p>
          <a:p>
            <a:r>
              <a:rPr lang="en-IE" sz="1200" kern="1200" dirty="0" smtClean="0">
                <a:solidFill>
                  <a:schemeClr val="tx1"/>
                </a:solidFill>
                <a:effectLst/>
                <a:latin typeface="+mn-lt"/>
                <a:ea typeface="+mn-ea"/>
                <a:cs typeface="+mn-cs"/>
              </a:rPr>
              <a:t>Is it a good idea to use this energy to make electricity?</a:t>
            </a:r>
            <a:endParaRPr lang="en-IE" dirty="0" smtClean="0">
              <a:effectLst/>
            </a:endParaRPr>
          </a:p>
          <a:p>
            <a:r>
              <a:rPr lang="en-IE" sz="1200" kern="1200" dirty="0" smtClean="0">
                <a:solidFill>
                  <a:schemeClr val="tx1"/>
                </a:solidFill>
                <a:effectLst/>
                <a:latin typeface="+mn-lt"/>
                <a:ea typeface="+mn-ea"/>
                <a:cs typeface="+mn-cs"/>
              </a:rPr>
              <a:t>Why?</a:t>
            </a:r>
            <a:endParaRPr lang="en-IE" dirty="0" smtClean="0">
              <a:effectLst/>
            </a:endParaRPr>
          </a:p>
          <a:p>
            <a:r>
              <a:rPr lang="en-IE" sz="1200" kern="1200" dirty="0" smtClean="0">
                <a:solidFill>
                  <a:schemeClr val="tx1"/>
                </a:solidFill>
                <a:effectLst/>
                <a:latin typeface="+mn-lt"/>
                <a:ea typeface="+mn-ea"/>
                <a:cs typeface="+mn-cs"/>
              </a:rPr>
              <a:t>What other way is this energy used?</a:t>
            </a:r>
            <a:endParaRPr lang="en-IE" dirty="0" smtClean="0">
              <a:effectLst/>
            </a:endParaRPr>
          </a:p>
          <a:p>
            <a:r>
              <a:rPr lang="en-IE" sz="1200" kern="1200" dirty="0" smtClean="0">
                <a:solidFill>
                  <a:schemeClr val="tx1"/>
                </a:solidFill>
                <a:effectLst/>
                <a:latin typeface="+mn-lt"/>
                <a:ea typeface="+mn-ea"/>
                <a:cs typeface="+mn-cs"/>
              </a:rPr>
              <a:t>Is that a good idea?</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2</a:t>
            </a:fld>
            <a:endParaRPr lang="en-IE"/>
          </a:p>
        </p:txBody>
      </p:sp>
    </p:spTree>
    <p:extLst>
      <p:ext uri="{BB962C8B-B14F-4D97-AF65-F5344CB8AC3E}">
        <p14:creationId xmlns:p14="http://schemas.microsoft.com/office/powerpoint/2010/main" val="26784754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Answer: 3</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23</a:t>
            </a:fld>
            <a:endParaRPr lang="en-IE"/>
          </a:p>
        </p:txBody>
      </p:sp>
    </p:spTree>
    <p:extLst>
      <p:ext uri="{BB962C8B-B14F-4D97-AF65-F5344CB8AC3E}">
        <p14:creationId xmlns:p14="http://schemas.microsoft.com/office/powerpoint/2010/main" val="11026665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Answer: 1</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24</a:t>
            </a:fld>
            <a:endParaRPr lang="en-IE"/>
          </a:p>
        </p:txBody>
      </p:sp>
    </p:spTree>
    <p:extLst>
      <p:ext uri="{BB962C8B-B14F-4D97-AF65-F5344CB8AC3E}">
        <p14:creationId xmlns:p14="http://schemas.microsoft.com/office/powerpoint/2010/main" val="2188359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1" kern="1200" dirty="0" smtClean="0">
                <a:solidFill>
                  <a:schemeClr val="tx1"/>
                </a:solidFill>
                <a:effectLst/>
                <a:latin typeface="+mn-lt"/>
                <a:ea typeface="+mn-ea"/>
                <a:cs typeface="+mn-cs"/>
              </a:rPr>
              <a:t>A Solar Panel</a:t>
            </a:r>
            <a:r>
              <a:rPr lang="en-IE" sz="1200" kern="1200" dirty="0" smtClean="0">
                <a:solidFill>
                  <a:schemeClr val="tx1"/>
                </a:solidFill>
                <a:effectLst/>
                <a:latin typeface="+mn-lt"/>
                <a:ea typeface="+mn-ea"/>
                <a:cs typeface="+mn-cs"/>
              </a:rPr>
              <a:t> is a board generally placed on the roof of a house or in any other place that is exposed to sunlight. It soaks up the sunlight that is then converted to use as electricity. Solar panels can also be used to capture the heat from the sun and warm the water we need for our homes.</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3</a:t>
            </a:fld>
            <a:endParaRPr lang="en-IE"/>
          </a:p>
        </p:txBody>
      </p:sp>
    </p:spTree>
    <p:extLst>
      <p:ext uri="{BB962C8B-B14F-4D97-AF65-F5344CB8AC3E}">
        <p14:creationId xmlns:p14="http://schemas.microsoft.com/office/powerpoint/2010/main" val="250754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1" kern="1200" dirty="0" smtClean="0">
                <a:solidFill>
                  <a:schemeClr val="tx1"/>
                </a:solidFill>
                <a:effectLst/>
                <a:latin typeface="+mn-lt"/>
                <a:ea typeface="+mn-ea"/>
                <a:cs typeface="+mn-cs"/>
              </a:rPr>
              <a:t>The renewable energy of Wind Power.</a:t>
            </a:r>
            <a:endParaRPr lang="en-IE" dirty="0" smtClean="0">
              <a:effectLst/>
            </a:endParaRPr>
          </a:p>
          <a:p>
            <a:r>
              <a:rPr lang="en-IE" sz="1200" b="1" kern="1200" dirty="0" smtClean="0">
                <a:solidFill>
                  <a:schemeClr val="tx1"/>
                </a:solidFill>
                <a:effectLst/>
                <a:latin typeface="+mn-lt"/>
                <a:ea typeface="+mn-ea"/>
                <a:cs typeface="+mn-cs"/>
              </a:rPr>
              <a:t/>
            </a:r>
            <a:br>
              <a:rPr lang="en-IE" sz="1200" b="1" kern="1200" dirty="0" smtClean="0">
                <a:solidFill>
                  <a:schemeClr val="tx1"/>
                </a:solidFill>
                <a:effectLst/>
                <a:latin typeface="+mn-lt"/>
                <a:ea typeface="+mn-ea"/>
                <a:cs typeface="+mn-cs"/>
              </a:rPr>
            </a:br>
            <a:r>
              <a:rPr lang="en-IE" sz="1200" b="1" kern="1200" dirty="0" smtClean="0">
                <a:solidFill>
                  <a:schemeClr val="tx1"/>
                </a:solidFill>
                <a:effectLst/>
                <a:latin typeface="+mn-lt"/>
                <a:ea typeface="+mn-ea"/>
                <a:cs typeface="+mn-cs"/>
              </a:rPr>
              <a:t>Wind Power </a:t>
            </a:r>
            <a:r>
              <a:rPr lang="en-IE" sz="1200" kern="1200" dirty="0" smtClean="0">
                <a:solidFill>
                  <a:schemeClr val="tx1"/>
                </a:solidFill>
                <a:effectLst/>
                <a:latin typeface="+mn-lt"/>
                <a:ea typeface="+mn-ea"/>
                <a:cs typeface="+mn-cs"/>
              </a:rPr>
              <a:t>is the energy produced by the movement of the air. When the wind blows it generates movement that is captured by wind turbines and turned into electricity.</a:t>
            </a:r>
            <a:endParaRPr lang="en-IE" dirty="0" smtClean="0">
              <a:effectLst/>
            </a:endParaRPr>
          </a:p>
          <a:p>
            <a:r>
              <a:rPr lang="en-IE" sz="1200" b="1" kern="1200" dirty="0" smtClean="0">
                <a:solidFill>
                  <a:schemeClr val="tx1"/>
                </a:solidFill>
                <a:effectLst/>
                <a:latin typeface="+mn-lt"/>
                <a:ea typeface="+mn-ea"/>
                <a:cs typeface="+mn-cs"/>
              </a:rPr>
              <a:t/>
            </a:r>
            <a:br>
              <a:rPr lang="en-IE" sz="1200" b="1" kern="1200" dirty="0" smtClean="0">
                <a:solidFill>
                  <a:schemeClr val="tx1"/>
                </a:solidFill>
                <a:effectLst/>
                <a:latin typeface="+mn-lt"/>
                <a:ea typeface="+mn-ea"/>
                <a:cs typeface="+mn-cs"/>
              </a:rPr>
            </a:br>
            <a:r>
              <a:rPr lang="en-IE" sz="1200" b="1" kern="1200" dirty="0" smtClean="0">
                <a:solidFill>
                  <a:schemeClr val="tx1"/>
                </a:solidFill>
                <a:effectLst/>
                <a:latin typeface="+mn-lt"/>
                <a:ea typeface="+mn-ea"/>
                <a:cs typeface="+mn-cs"/>
              </a:rPr>
              <a:t>A Wind Turbine</a:t>
            </a:r>
            <a:r>
              <a:rPr lang="en-IE" sz="1200" kern="1200" dirty="0" smtClean="0">
                <a:solidFill>
                  <a:schemeClr val="tx1"/>
                </a:solidFill>
                <a:effectLst/>
                <a:latin typeface="+mn-lt"/>
                <a:ea typeface="+mn-ea"/>
                <a:cs typeface="+mn-cs"/>
              </a:rPr>
              <a:t> is a huge tower with blades; when the wind makes the blades turn, this movement produces electricity.</a:t>
            </a:r>
            <a:endParaRPr lang="en-IE" dirty="0" smtClean="0">
              <a:effectLst/>
            </a:endParaRPr>
          </a:p>
          <a:p>
            <a:r>
              <a:rPr lang="en-IE" sz="1200" kern="1200" dirty="0" smtClean="0">
                <a:solidFill>
                  <a:schemeClr val="tx1"/>
                </a:solidFill>
                <a:effectLst/>
                <a:latin typeface="+mn-lt"/>
                <a:ea typeface="+mn-ea"/>
                <a:cs typeface="+mn-cs"/>
              </a:rPr>
              <a:t>Wind power will never run out and is therefore a renewable energy source</a:t>
            </a:r>
            <a:r>
              <a:rPr lang="en-IE" sz="1200" b="1" kern="1200" dirty="0" smtClean="0">
                <a:solidFill>
                  <a:schemeClr val="tx1"/>
                </a:solidFill>
                <a:effectLst/>
                <a:latin typeface="+mn-lt"/>
                <a:ea typeface="+mn-ea"/>
                <a:cs typeface="+mn-cs"/>
              </a:rPr>
              <a:t>.</a:t>
            </a:r>
            <a:endParaRPr lang="en-IE" dirty="0" smtClean="0">
              <a:effectLst/>
            </a:endParaRPr>
          </a:p>
          <a:p>
            <a:r>
              <a:rPr lang="en-IE" sz="1200" b="1" kern="1200" dirty="0" smtClean="0">
                <a:solidFill>
                  <a:schemeClr val="tx1"/>
                </a:solidFill>
                <a:effectLst/>
                <a:latin typeface="+mn-lt"/>
                <a:ea typeface="+mn-ea"/>
                <a:cs typeface="+mn-cs"/>
              </a:rPr>
              <a:t/>
            </a:r>
            <a:br>
              <a:rPr lang="en-IE" sz="1200" b="1" kern="1200" dirty="0" smtClean="0">
                <a:solidFill>
                  <a:schemeClr val="tx1"/>
                </a:solidFill>
                <a:effectLst/>
                <a:latin typeface="+mn-lt"/>
                <a:ea typeface="+mn-ea"/>
                <a:cs typeface="+mn-cs"/>
              </a:rPr>
            </a:br>
            <a:r>
              <a:rPr lang="en-IE" sz="1200" b="1" kern="1200" dirty="0" smtClean="0">
                <a:solidFill>
                  <a:schemeClr val="tx1"/>
                </a:solidFill>
                <a:effectLst/>
                <a:latin typeface="+mn-lt"/>
                <a:ea typeface="+mn-ea"/>
                <a:cs typeface="+mn-cs"/>
              </a:rPr>
              <a:t>Questions to promote discussion:</a:t>
            </a:r>
            <a:endParaRPr lang="en-IE" dirty="0" smtClean="0">
              <a:effectLst/>
            </a:endParaRPr>
          </a:p>
          <a:p>
            <a:r>
              <a:rPr lang="en-IE" sz="1200" kern="1200" dirty="0" smtClean="0">
                <a:solidFill>
                  <a:schemeClr val="tx1"/>
                </a:solidFill>
                <a:effectLst/>
                <a:latin typeface="+mn-lt"/>
                <a:ea typeface="+mn-ea"/>
                <a:cs typeface="+mn-cs"/>
              </a:rPr>
              <a:t>Name this form of </a:t>
            </a:r>
            <a:r>
              <a:rPr lang="en-IE" sz="1200" kern="1200" dirty="0" smtClean="0">
                <a:solidFill>
                  <a:schemeClr val="tx1"/>
                </a:solidFill>
                <a:effectLst/>
                <a:latin typeface="+mn-lt"/>
                <a:ea typeface="+mn-ea"/>
                <a:cs typeface="+mn-cs"/>
              </a:rPr>
              <a:t>energy</a:t>
            </a:r>
            <a:endParaRPr lang="en-IE" dirty="0" smtClean="0">
              <a:effectLst/>
            </a:endParaRPr>
          </a:p>
          <a:p>
            <a:r>
              <a:rPr lang="en-IE" sz="1200" kern="1200" dirty="0" smtClean="0">
                <a:solidFill>
                  <a:schemeClr val="tx1"/>
                </a:solidFill>
                <a:effectLst/>
                <a:latin typeface="+mn-lt"/>
                <a:ea typeface="+mn-ea"/>
                <a:cs typeface="+mn-cs"/>
              </a:rPr>
              <a:t>How is it used to make electricity?</a:t>
            </a:r>
            <a:endParaRPr lang="en-IE" dirty="0" smtClean="0">
              <a:effectLst/>
            </a:endParaRPr>
          </a:p>
          <a:p>
            <a:r>
              <a:rPr lang="en-IE" sz="1200" kern="1200" dirty="0" smtClean="0">
                <a:solidFill>
                  <a:schemeClr val="tx1"/>
                </a:solidFill>
                <a:effectLst/>
                <a:latin typeface="+mn-lt"/>
                <a:ea typeface="+mn-ea"/>
                <a:cs typeface="+mn-cs"/>
              </a:rPr>
              <a:t>Where </a:t>
            </a:r>
            <a:r>
              <a:rPr lang="en-IE" sz="1200" kern="1200" dirty="0" smtClean="0">
                <a:solidFill>
                  <a:schemeClr val="tx1"/>
                </a:solidFill>
                <a:effectLst/>
                <a:latin typeface="+mn-lt"/>
                <a:ea typeface="+mn-ea"/>
                <a:cs typeface="+mn-cs"/>
              </a:rPr>
              <a:t>does it </a:t>
            </a:r>
            <a:r>
              <a:rPr lang="en-IE" sz="1200" kern="1200" dirty="0" smtClean="0">
                <a:solidFill>
                  <a:schemeClr val="tx1"/>
                </a:solidFill>
                <a:effectLst/>
                <a:latin typeface="+mn-lt"/>
                <a:ea typeface="+mn-ea"/>
                <a:cs typeface="+mn-cs"/>
              </a:rPr>
              <a:t>come from?</a:t>
            </a:r>
            <a:endParaRPr lang="en-IE" dirty="0" smtClean="0">
              <a:effectLst/>
            </a:endParaRPr>
          </a:p>
          <a:p>
            <a:r>
              <a:rPr lang="en-IE" sz="1200" kern="1200" dirty="0" smtClean="0">
                <a:solidFill>
                  <a:schemeClr val="tx1"/>
                </a:solidFill>
                <a:effectLst/>
                <a:latin typeface="+mn-lt"/>
                <a:ea typeface="+mn-ea"/>
                <a:cs typeface="+mn-cs"/>
              </a:rPr>
              <a:t>Will it run out?</a:t>
            </a:r>
            <a:endParaRPr lang="en-IE" dirty="0" smtClean="0">
              <a:effectLst/>
            </a:endParaRPr>
          </a:p>
          <a:p>
            <a:r>
              <a:rPr lang="en-IE" sz="1200" kern="1200" dirty="0" smtClean="0">
                <a:solidFill>
                  <a:schemeClr val="tx1"/>
                </a:solidFill>
                <a:effectLst/>
                <a:latin typeface="+mn-lt"/>
                <a:ea typeface="+mn-ea"/>
                <a:cs typeface="+mn-cs"/>
              </a:rPr>
              <a:t>Why not?</a:t>
            </a:r>
            <a:endParaRPr lang="en-IE" dirty="0" smtClean="0">
              <a:effectLst/>
            </a:endParaRPr>
          </a:p>
          <a:p>
            <a:r>
              <a:rPr lang="en-IE" sz="1200" kern="1200" dirty="0" smtClean="0">
                <a:solidFill>
                  <a:schemeClr val="tx1"/>
                </a:solidFill>
                <a:effectLst/>
                <a:latin typeface="+mn-lt"/>
                <a:ea typeface="+mn-ea"/>
                <a:cs typeface="+mn-cs"/>
              </a:rPr>
              <a:t>Is it a clean energy form?</a:t>
            </a:r>
            <a:endParaRPr lang="en-IE" dirty="0" smtClean="0">
              <a:effectLst/>
            </a:endParaRPr>
          </a:p>
          <a:p>
            <a:r>
              <a:rPr lang="en-IE" sz="1200" kern="1200" dirty="0" smtClean="0">
                <a:solidFill>
                  <a:schemeClr val="tx1"/>
                </a:solidFill>
                <a:effectLst/>
                <a:latin typeface="+mn-lt"/>
                <a:ea typeface="+mn-ea"/>
                <a:cs typeface="+mn-cs"/>
              </a:rPr>
              <a:t>Does it damage the environment?</a:t>
            </a:r>
            <a:endParaRPr lang="en-IE" dirty="0" smtClean="0">
              <a:effectLst/>
            </a:endParaRPr>
          </a:p>
          <a:p>
            <a:r>
              <a:rPr lang="en-IE" sz="1200" kern="1200" dirty="0" smtClean="0">
                <a:solidFill>
                  <a:schemeClr val="tx1"/>
                </a:solidFill>
                <a:effectLst/>
                <a:latin typeface="+mn-lt"/>
                <a:ea typeface="+mn-ea"/>
                <a:cs typeface="+mn-cs"/>
              </a:rPr>
              <a:t>Is it a good idea to use this energy to make electricity?</a:t>
            </a:r>
            <a:endParaRPr lang="en-IE" dirty="0" smtClean="0">
              <a:effectLst/>
            </a:endParaRPr>
          </a:p>
          <a:p>
            <a:r>
              <a:rPr lang="en-IE" sz="1200" kern="1200" dirty="0" smtClean="0">
                <a:solidFill>
                  <a:schemeClr val="tx1"/>
                </a:solidFill>
                <a:effectLst/>
                <a:latin typeface="+mn-lt"/>
                <a:ea typeface="+mn-ea"/>
                <a:cs typeface="+mn-cs"/>
              </a:rPr>
              <a:t>Why?</a:t>
            </a:r>
            <a:endParaRPr lang="en-IE" dirty="0" smtClean="0">
              <a:effectLst/>
            </a:endParaRPr>
          </a:p>
          <a:p>
            <a:r>
              <a:rPr lang="en-IE" sz="1200" kern="1200" dirty="0" smtClean="0">
                <a:solidFill>
                  <a:schemeClr val="tx1"/>
                </a:solidFill>
                <a:effectLst/>
                <a:latin typeface="+mn-lt"/>
                <a:ea typeface="+mn-ea"/>
                <a:cs typeface="+mn-cs"/>
              </a:rPr>
              <a:t>What other way is this energy used?</a:t>
            </a:r>
            <a:endParaRPr lang="en-IE" dirty="0" smtClean="0">
              <a:effectLst/>
            </a:endParaRPr>
          </a:p>
          <a:p>
            <a:r>
              <a:rPr lang="en-IE" sz="1200" kern="1200" dirty="0" smtClean="0">
                <a:solidFill>
                  <a:schemeClr val="tx1"/>
                </a:solidFill>
                <a:effectLst/>
                <a:latin typeface="+mn-lt"/>
                <a:ea typeface="+mn-ea"/>
                <a:cs typeface="+mn-cs"/>
              </a:rPr>
              <a:t>Is that a good idea?</a:t>
            </a:r>
            <a:endParaRPr lang="en-IE" dirty="0" smtClean="0">
              <a:effectLst/>
            </a:endParaRPr>
          </a:p>
          <a:p>
            <a:r>
              <a:rPr lang="en-IE" sz="1200" kern="1200" dirty="0" smtClean="0">
                <a:solidFill>
                  <a:schemeClr val="tx1"/>
                </a:solidFill>
                <a:effectLst/>
                <a:latin typeface="+mn-lt"/>
                <a:ea typeface="+mn-ea"/>
                <a:cs typeface="+mn-cs"/>
              </a:rPr>
              <a:t/>
            </a:r>
            <a:br>
              <a:rPr lang="en-IE" sz="1200" kern="1200" dirty="0" smtClean="0">
                <a:solidFill>
                  <a:schemeClr val="tx1"/>
                </a:solidFill>
                <a:effectLst/>
                <a:latin typeface="+mn-lt"/>
                <a:ea typeface="+mn-ea"/>
                <a:cs typeface="+mn-cs"/>
              </a:rPr>
            </a:br>
            <a:endParaRPr lang="en-IE" b="0" dirty="0"/>
          </a:p>
        </p:txBody>
      </p:sp>
      <p:sp>
        <p:nvSpPr>
          <p:cNvPr id="4" name="Slide Number Placeholder 3"/>
          <p:cNvSpPr>
            <a:spLocks noGrp="1"/>
          </p:cNvSpPr>
          <p:nvPr>
            <p:ph type="sldNum" sz="quarter" idx="10"/>
          </p:nvPr>
        </p:nvSpPr>
        <p:spPr/>
        <p:txBody>
          <a:bodyPr/>
          <a:lstStyle/>
          <a:p>
            <a:fld id="{DED14D28-9C00-407D-BAF4-84BC002310FC}" type="slidenum">
              <a:rPr lang="en-IE" smtClean="0"/>
              <a:t>6</a:t>
            </a:fld>
            <a:endParaRPr lang="en-IE"/>
          </a:p>
        </p:txBody>
      </p:sp>
    </p:spTree>
    <p:extLst>
      <p:ext uri="{BB962C8B-B14F-4D97-AF65-F5344CB8AC3E}">
        <p14:creationId xmlns:p14="http://schemas.microsoft.com/office/powerpoint/2010/main" val="3163653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kern="1200" dirty="0" smtClean="0">
                <a:solidFill>
                  <a:schemeClr val="tx1"/>
                </a:solidFill>
                <a:effectLst/>
                <a:latin typeface="+mn-lt"/>
                <a:ea typeface="+mn-ea"/>
                <a:cs typeface="+mn-cs"/>
              </a:rPr>
              <a:t>For additional information on Wind energy,</a:t>
            </a:r>
            <a:r>
              <a:rPr lang="en-IE" sz="1200" kern="1200" baseline="0" dirty="0" smtClean="0">
                <a:solidFill>
                  <a:schemeClr val="tx1"/>
                </a:solidFill>
                <a:effectLst/>
                <a:latin typeface="+mn-lt"/>
                <a:ea typeface="+mn-ea"/>
                <a:cs typeface="+mn-cs"/>
              </a:rPr>
              <a:t> </a:t>
            </a:r>
            <a:r>
              <a:rPr lang="en-IE" sz="1200" kern="1200" dirty="0" smtClean="0">
                <a:solidFill>
                  <a:schemeClr val="tx1"/>
                </a:solidFill>
                <a:effectLst/>
                <a:latin typeface="+mn-lt"/>
                <a:ea typeface="+mn-ea"/>
                <a:cs typeface="+mn-cs"/>
              </a:rPr>
              <a:t>visit the following web links:</a:t>
            </a:r>
            <a:endParaRPr lang="en-IE" dirty="0" smtClean="0">
              <a:effectLst/>
            </a:endParaRPr>
          </a:p>
          <a:p>
            <a:r>
              <a:rPr lang="en-IE" sz="1200" kern="1200" dirty="0" smtClean="0">
                <a:solidFill>
                  <a:schemeClr val="tx1"/>
                </a:solidFill>
                <a:effectLst/>
                <a:latin typeface="+mn-lt"/>
                <a:ea typeface="+mn-ea"/>
                <a:cs typeface="+mn-cs"/>
              </a:rPr>
              <a:t/>
            </a:r>
            <a:br>
              <a:rPr lang="en-IE" sz="1200" kern="1200" dirty="0" smtClean="0">
                <a:solidFill>
                  <a:schemeClr val="tx1"/>
                </a:solidFill>
                <a:effectLst/>
                <a:latin typeface="+mn-lt"/>
                <a:ea typeface="+mn-ea"/>
                <a:cs typeface="+mn-cs"/>
              </a:rPr>
            </a:br>
            <a:r>
              <a:rPr lang="en-IE" sz="1200" b="1" kern="1200" dirty="0" smtClean="0">
                <a:solidFill>
                  <a:schemeClr val="tx1"/>
                </a:solidFill>
                <a:effectLst/>
                <a:latin typeface="+mn-lt"/>
                <a:ea typeface="+mn-ea"/>
                <a:cs typeface="+mn-cs"/>
              </a:rPr>
              <a:t>Irish Wind Energy Association</a:t>
            </a:r>
            <a:endParaRPr lang="en-IE" dirty="0" smtClean="0">
              <a:effectLst/>
            </a:endParaRPr>
          </a:p>
          <a:p>
            <a:r>
              <a:rPr lang="en-IE" sz="1200" kern="1200" dirty="0" smtClean="0">
                <a:solidFill>
                  <a:schemeClr val="tx1"/>
                </a:solidFill>
                <a:effectLst/>
                <a:latin typeface="+mn-lt"/>
                <a:ea typeface="+mn-ea"/>
                <a:cs typeface="+mn-cs"/>
              </a:rPr>
              <a:t>http://www.iwea.com/</a:t>
            </a:r>
            <a:endParaRPr lang="en-IE" dirty="0" smtClean="0">
              <a:effectLst/>
            </a:endParaRPr>
          </a:p>
          <a:p>
            <a:r>
              <a:rPr lang="en-IE" sz="1200" kern="1200" dirty="0" smtClean="0">
                <a:solidFill>
                  <a:schemeClr val="tx1"/>
                </a:solidFill>
                <a:effectLst/>
                <a:latin typeface="+mn-lt"/>
                <a:ea typeface="+mn-ea"/>
                <a:cs typeface="+mn-cs"/>
              </a:rPr>
              <a:t/>
            </a:r>
            <a:br>
              <a:rPr lang="en-IE" sz="1200" kern="1200" dirty="0" smtClean="0">
                <a:solidFill>
                  <a:schemeClr val="tx1"/>
                </a:solidFill>
                <a:effectLst/>
                <a:latin typeface="+mn-lt"/>
                <a:ea typeface="+mn-ea"/>
                <a:cs typeface="+mn-cs"/>
              </a:rPr>
            </a:br>
            <a:r>
              <a:rPr lang="en-IE" sz="1200" b="1" kern="1200" dirty="0" smtClean="0">
                <a:solidFill>
                  <a:schemeClr val="tx1"/>
                </a:solidFill>
                <a:effectLst/>
                <a:latin typeface="+mn-lt"/>
                <a:ea typeface="+mn-ea"/>
                <a:cs typeface="+mn-cs"/>
              </a:rPr>
              <a:t>Sustainable Energy Authority of Ireland</a:t>
            </a:r>
            <a:endParaRPr lang="en-IE" dirty="0" smtClean="0">
              <a:effectLst/>
            </a:endParaRPr>
          </a:p>
          <a:p>
            <a:r>
              <a:rPr lang="en-IE" sz="1200" kern="1200" dirty="0" smtClean="0">
                <a:solidFill>
                  <a:schemeClr val="tx1"/>
                </a:solidFill>
                <a:effectLst/>
                <a:latin typeface="+mn-lt"/>
                <a:ea typeface="+mn-ea"/>
                <a:cs typeface="+mn-cs"/>
              </a:rPr>
              <a:t>http://www.seai.ie/Renewables/Wind_Energy/</a:t>
            </a:r>
            <a:endParaRPr lang="en-IE" dirty="0" smtClean="0">
              <a:effectLst/>
            </a:endParaRPr>
          </a:p>
          <a:p>
            <a:r>
              <a:rPr lang="en-IE" sz="1200" kern="1200" dirty="0" smtClean="0">
                <a:solidFill>
                  <a:schemeClr val="tx1"/>
                </a:solidFill>
                <a:effectLst/>
                <a:latin typeface="+mn-lt"/>
                <a:ea typeface="+mn-ea"/>
                <a:cs typeface="+mn-cs"/>
              </a:rPr>
              <a:t/>
            </a:r>
            <a:br>
              <a:rPr lang="en-IE" sz="1200" kern="1200" dirty="0" smtClean="0">
                <a:solidFill>
                  <a:schemeClr val="tx1"/>
                </a:solidFill>
                <a:effectLst/>
                <a:latin typeface="+mn-lt"/>
                <a:ea typeface="+mn-ea"/>
                <a:cs typeface="+mn-cs"/>
              </a:rPr>
            </a:br>
            <a:r>
              <a:rPr lang="en-IE" sz="1200" kern="1200" dirty="0" smtClean="0">
                <a:solidFill>
                  <a:schemeClr val="tx1"/>
                </a:solidFill>
                <a:effectLst/>
                <a:latin typeface="+mn-lt"/>
                <a:ea typeface="+mn-ea"/>
                <a:cs typeface="+mn-cs"/>
              </a:rPr>
              <a:t>Brief recap on wind turbines from PPt2 - best location, wind farms, advantages, disadvantages, </a:t>
            </a:r>
            <a:r>
              <a:rPr lang="en-IE" sz="1200" kern="1200" dirty="0" err="1" smtClean="0">
                <a:solidFill>
                  <a:schemeClr val="tx1"/>
                </a:solidFill>
                <a:effectLst/>
                <a:latin typeface="+mn-lt"/>
                <a:ea typeface="+mn-ea"/>
                <a:cs typeface="+mn-cs"/>
              </a:rPr>
              <a:t>etc</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7</a:t>
            </a:fld>
            <a:endParaRPr lang="en-IE"/>
          </a:p>
        </p:txBody>
      </p:sp>
    </p:spTree>
    <p:extLst>
      <p:ext uri="{BB962C8B-B14F-4D97-AF65-F5344CB8AC3E}">
        <p14:creationId xmlns:p14="http://schemas.microsoft.com/office/powerpoint/2010/main" val="13511491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1" kern="1200" dirty="0" smtClean="0">
                <a:solidFill>
                  <a:schemeClr val="tx1"/>
                </a:solidFill>
                <a:effectLst/>
                <a:latin typeface="+mn-lt"/>
                <a:ea typeface="+mn-ea"/>
                <a:cs typeface="+mn-cs"/>
              </a:rPr>
              <a:t>Ocean energy is energy from waves and tides</a:t>
            </a:r>
            <a:endParaRPr lang="en-IE" dirty="0" smtClean="0">
              <a:effectLst/>
            </a:endParaRPr>
          </a:p>
          <a:p>
            <a:r>
              <a:rPr lang="en-IE" sz="1200" kern="1200" dirty="0" smtClean="0">
                <a:solidFill>
                  <a:schemeClr val="tx1"/>
                </a:solidFill>
                <a:effectLst/>
                <a:latin typeface="+mn-lt"/>
                <a:ea typeface="+mn-ea"/>
                <a:cs typeface="+mn-cs"/>
              </a:rPr>
              <a:t>Being an island has its advantages. Ireland is fortunate to be surrounded by the Irish Sea and the Atlantic Ocean. We can harness the energy in these ocean waters by using the movement of the tides and waves to generate electricity.</a:t>
            </a:r>
            <a:endParaRPr lang="en-IE" dirty="0" smtClean="0">
              <a:effectLst/>
            </a:endParaRPr>
          </a:p>
          <a:p>
            <a:r>
              <a:rPr lang="en-IE" sz="1200" kern="1200" dirty="0" smtClean="0">
                <a:solidFill>
                  <a:schemeClr val="tx1"/>
                </a:solidFill>
                <a:effectLst/>
                <a:latin typeface="+mn-lt"/>
                <a:ea typeface="+mn-ea"/>
                <a:cs typeface="+mn-cs"/>
              </a:rPr>
              <a:t/>
            </a:r>
            <a:br>
              <a:rPr lang="en-IE" sz="1200" kern="1200" dirty="0" smtClean="0">
                <a:solidFill>
                  <a:schemeClr val="tx1"/>
                </a:solidFill>
                <a:effectLst/>
                <a:latin typeface="+mn-lt"/>
                <a:ea typeface="+mn-ea"/>
                <a:cs typeface="+mn-cs"/>
              </a:rPr>
            </a:br>
            <a:r>
              <a:rPr lang="en-IE" sz="1200" b="1" kern="1200" dirty="0" smtClean="0">
                <a:solidFill>
                  <a:schemeClr val="tx1"/>
                </a:solidFill>
                <a:effectLst/>
                <a:latin typeface="+mn-lt"/>
                <a:ea typeface="+mn-ea"/>
                <a:cs typeface="+mn-cs"/>
              </a:rPr>
              <a:t>Examples of ocean energy</a:t>
            </a:r>
            <a:endParaRPr lang="en-IE" dirty="0" smtClean="0">
              <a:effectLst/>
            </a:endParaRPr>
          </a:p>
          <a:p>
            <a:r>
              <a:rPr lang="en-IE" sz="1200" b="1" kern="1200" dirty="0" smtClean="0">
                <a:solidFill>
                  <a:schemeClr val="tx1"/>
                </a:solidFill>
                <a:effectLst/>
                <a:latin typeface="+mn-lt"/>
                <a:ea typeface="+mn-ea"/>
                <a:cs typeface="+mn-cs"/>
              </a:rPr>
              <a:t>Wave energy</a:t>
            </a:r>
            <a:endParaRPr lang="en-IE" dirty="0" smtClean="0">
              <a:effectLst/>
            </a:endParaRPr>
          </a:p>
          <a:p>
            <a:r>
              <a:rPr lang="en-IE" sz="1200" kern="1200" dirty="0" smtClean="0">
                <a:solidFill>
                  <a:schemeClr val="tx1"/>
                </a:solidFill>
                <a:effectLst/>
                <a:latin typeface="+mn-lt"/>
                <a:ea typeface="+mn-ea"/>
                <a:cs typeface="+mn-cs"/>
              </a:rPr>
              <a:t>Wave energy is energy from the up and down motion of waves, which is caused by the wind blowing across the sea. Wave machines are used to capture the energy from waves and turn it into electricity.</a:t>
            </a:r>
            <a:endParaRPr lang="en-IE" dirty="0" smtClean="0">
              <a:effectLst/>
            </a:endParaRPr>
          </a:p>
          <a:p>
            <a:r>
              <a:rPr lang="en-IE" sz="1200" kern="1200" dirty="0" smtClean="0">
                <a:solidFill>
                  <a:schemeClr val="tx1"/>
                </a:solidFill>
                <a:effectLst/>
                <a:latin typeface="+mn-lt"/>
                <a:ea typeface="+mn-ea"/>
                <a:cs typeface="+mn-cs"/>
              </a:rPr>
              <a:t>Wave energy depends on daily weather conditions – sometimes waves can be large</a:t>
            </a:r>
            <a:r>
              <a:rPr lang="en-IE" sz="1200" kern="1200" baseline="0" dirty="0" smtClean="0">
                <a:solidFill>
                  <a:schemeClr val="tx1"/>
                </a:solidFill>
                <a:effectLst/>
                <a:latin typeface="+mn-lt"/>
                <a:ea typeface="+mn-ea"/>
                <a:cs typeface="+mn-cs"/>
              </a:rPr>
              <a:t> </a:t>
            </a:r>
            <a:r>
              <a:rPr lang="en-IE" sz="1200" kern="1200" dirty="0" smtClean="0">
                <a:solidFill>
                  <a:schemeClr val="tx1"/>
                </a:solidFill>
                <a:effectLst/>
                <a:latin typeface="+mn-lt"/>
                <a:ea typeface="+mn-ea"/>
                <a:cs typeface="+mn-cs"/>
              </a:rPr>
              <a:t>and powerful and have lots of energy, but in calm weather there could be no waves at all!</a:t>
            </a:r>
            <a:endParaRPr lang="en-IE" dirty="0" smtClean="0">
              <a:effectLst/>
            </a:endParaRPr>
          </a:p>
          <a:p>
            <a:r>
              <a:rPr lang="en-IE" sz="1200" b="1" kern="1200" dirty="0" smtClean="0">
                <a:solidFill>
                  <a:schemeClr val="tx1"/>
                </a:solidFill>
                <a:effectLst/>
                <a:latin typeface="+mn-lt"/>
                <a:ea typeface="+mn-ea"/>
                <a:cs typeface="+mn-cs"/>
              </a:rPr>
              <a:t>Tidal energy</a:t>
            </a:r>
            <a:endParaRPr lang="en-IE" dirty="0" smtClean="0">
              <a:effectLst/>
            </a:endParaRPr>
          </a:p>
          <a:p>
            <a:r>
              <a:rPr lang="en-IE" sz="1200" kern="1200" dirty="0" smtClean="0">
                <a:solidFill>
                  <a:schemeClr val="tx1"/>
                </a:solidFill>
                <a:effectLst/>
                <a:latin typeface="+mn-lt"/>
                <a:ea typeface="+mn-ea"/>
                <a:cs typeface="+mn-cs"/>
              </a:rPr>
              <a:t>Tidal energy is energy from the horizontal motion of tidal currents in the sea, caused by the pull of the moon. All around Ireland’s coast, the tide flows in and out twice per day, making this source of energy reliable.</a:t>
            </a:r>
            <a:endParaRPr lang="en-IE" dirty="0" smtClean="0">
              <a:effectLst/>
            </a:endParaRPr>
          </a:p>
          <a:p>
            <a:r>
              <a:rPr lang="en-IE" sz="1200" kern="1200" dirty="0" smtClean="0">
                <a:solidFill>
                  <a:schemeClr val="tx1"/>
                </a:solidFill>
                <a:effectLst/>
                <a:latin typeface="+mn-lt"/>
                <a:ea typeface="+mn-ea"/>
                <a:cs typeface="+mn-cs"/>
              </a:rPr>
              <a:t>Tidal energy is very powerful, and can be harnessed by building tidal barrages across estuaries. These work like dams to capture the energy of moving water and turn it into electricity.</a:t>
            </a:r>
            <a:endParaRPr lang="en-IE" dirty="0" smtClean="0">
              <a:effectLst/>
            </a:endParaRPr>
          </a:p>
          <a:p>
            <a:r>
              <a:rPr lang="en-IE" sz="1200" b="1" kern="1200" dirty="0" smtClean="0">
                <a:solidFill>
                  <a:schemeClr val="tx1"/>
                </a:solidFill>
                <a:effectLst/>
                <a:latin typeface="+mn-lt"/>
                <a:ea typeface="+mn-ea"/>
                <a:cs typeface="+mn-cs"/>
              </a:rPr>
              <a:t/>
            </a:r>
            <a:br>
              <a:rPr lang="en-IE" sz="1200" b="1" kern="1200" dirty="0" smtClean="0">
                <a:solidFill>
                  <a:schemeClr val="tx1"/>
                </a:solidFill>
                <a:effectLst/>
                <a:latin typeface="+mn-lt"/>
                <a:ea typeface="+mn-ea"/>
                <a:cs typeface="+mn-cs"/>
              </a:rPr>
            </a:b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9</a:t>
            </a:fld>
            <a:endParaRPr lang="en-IE"/>
          </a:p>
        </p:txBody>
      </p:sp>
    </p:spTree>
    <p:extLst>
      <p:ext uri="{BB962C8B-B14F-4D97-AF65-F5344CB8AC3E}">
        <p14:creationId xmlns:p14="http://schemas.microsoft.com/office/powerpoint/2010/main" val="2439044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1" kern="1200" dirty="0" smtClean="0">
                <a:solidFill>
                  <a:schemeClr val="tx1"/>
                </a:solidFill>
                <a:effectLst/>
                <a:latin typeface="+mn-lt"/>
                <a:ea typeface="+mn-ea"/>
                <a:cs typeface="+mn-cs"/>
              </a:rPr>
              <a:t>Hydro energy is energy from flowing water</a:t>
            </a:r>
            <a:endParaRPr lang="en-IE" dirty="0" smtClean="0">
              <a:effectLst/>
            </a:endParaRPr>
          </a:p>
          <a:p>
            <a:r>
              <a:rPr lang="en-IE" sz="1200" kern="1200" dirty="0" smtClean="0">
                <a:solidFill>
                  <a:schemeClr val="tx1"/>
                </a:solidFill>
                <a:effectLst/>
                <a:latin typeface="+mn-lt"/>
                <a:ea typeface="+mn-ea"/>
                <a:cs typeface="+mn-cs"/>
              </a:rPr>
              <a:t>The energy in flowing water, called hydropower, has been an important source of power in Ireland for centuries. Rivers and waterfalls have been used to drive waterwheels in mills for grinding flour and corn since early times. Today, we use hydropower to generate electricity, by pushing water turbines. The electricity made from hydropower is called hydroelectricity.</a:t>
            </a:r>
            <a:endParaRPr lang="en-IE" dirty="0" smtClean="0">
              <a:effectLst/>
            </a:endParaRPr>
          </a:p>
          <a:p>
            <a:r>
              <a:rPr lang="en-IE" sz="1200" b="1" kern="1200" dirty="0" smtClean="0">
                <a:solidFill>
                  <a:schemeClr val="tx1"/>
                </a:solidFill>
                <a:effectLst/>
                <a:latin typeface="+mn-lt"/>
                <a:ea typeface="+mn-ea"/>
                <a:cs typeface="+mn-cs"/>
              </a:rPr>
              <a:t/>
            </a:r>
            <a:br>
              <a:rPr lang="en-IE" sz="1200" b="1" kern="1200" dirty="0" smtClean="0">
                <a:solidFill>
                  <a:schemeClr val="tx1"/>
                </a:solidFill>
                <a:effectLst/>
                <a:latin typeface="+mn-lt"/>
                <a:ea typeface="+mn-ea"/>
                <a:cs typeface="+mn-cs"/>
              </a:rPr>
            </a:br>
            <a:r>
              <a:rPr lang="en-IE" sz="1200" b="1" kern="1200" dirty="0" smtClean="0">
                <a:solidFill>
                  <a:schemeClr val="tx1"/>
                </a:solidFill>
                <a:effectLst/>
                <a:latin typeface="+mn-lt"/>
                <a:ea typeface="+mn-ea"/>
                <a:cs typeface="+mn-cs"/>
              </a:rPr>
              <a:t>How does it work?</a:t>
            </a:r>
            <a:endParaRPr lang="en-IE" dirty="0" smtClean="0">
              <a:effectLst/>
            </a:endParaRPr>
          </a:p>
          <a:p>
            <a:r>
              <a:rPr lang="en-IE" sz="1200" kern="1200" dirty="0" smtClean="0">
                <a:solidFill>
                  <a:schemeClr val="tx1"/>
                </a:solidFill>
                <a:effectLst/>
                <a:latin typeface="+mn-lt"/>
                <a:ea typeface="+mn-ea"/>
                <a:cs typeface="+mn-cs"/>
              </a:rPr>
              <a:t>• A dam is built across a fast-flowing river</a:t>
            </a:r>
            <a:endParaRPr lang="en-IE" dirty="0" smtClean="0">
              <a:effectLst/>
            </a:endParaRPr>
          </a:p>
          <a:p>
            <a:r>
              <a:rPr lang="en-IE" sz="1200" kern="1200" dirty="0" smtClean="0">
                <a:solidFill>
                  <a:schemeClr val="tx1"/>
                </a:solidFill>
                <a:effectLst/>
                <a:latin typeface="+mn-lt"/>
                <a:ea typeface="+mn-ea"/>
                <a:cs typeface="+mn-cs"/>
              </a:rPr>
              <a:t>• The valley upstream of the dam is sometimes flooded to create a reservoir</a:t>
            </a:r>
            <a:endParaRPr lang="en-IE" dirty="0" smtClean="0">
              <a:effectLst/>
            </a:endParaRPr>
          </a:p>
          <a:p>
            <a:r>
              <a:rPr lang="en-IE" sz="1200" kern="1200" dirty="0" smtClean="0">
                <a:solidFill>
                  <a:schemeClr val="tx1"/>
                </a:solidFill>
                <a:effectLst/>
                <a:latin typeface="+mn-lt"/>
                <a:ea typeface="+mn-ea"/>
                <a:cs typeface="+mn-cs"/>
              </a:rPr>
              <a:t>• Pipes inside the dam take water to the turbines</a:t>
            </a:r>
            <a:endParaRPr lang="en-IE" dirty="0" smtClean="0">
              <a:effectLst/>
            </a:endParaRPr>
          </a:p>
          <a:p>
            <a:r>
              <a:rPr lang="en-IE" sz="1200" kern="1200" dirty="0" smtClean="0">
                <a:solidFill>
                  <a:schemeClr val="tx1"/>
                </a:solidFill>
                <a:effectLst/>
                <a:latin typeface="+mn-lt"/>
                <a:ea typeface="+mn-ea"/>
                <a:cs typeface="+mn-cs"/>
              </a:rPr>
              <a:t>• This water is under a lot of pressure, and turns the water turbines</a:t>
            </a:r>
            <a:endParaRPr lang="en-IE" dirty="0" smtClean="0">
              <a:effectLst/>
            </a:endParaRPr>
          </a:p>
          <a:p>
            <a:r>
              <a:rPr lang="en-IE" sz="1200" kern="1200" dirty="0" smtClean="0">
                <a:solidFill>
                  <a:schemeClr val="tx1"/>
                </a:solidFill>
                <a:effectLst/>
                <a:latin typeface="+mn-lt"/>
                <a:ea typeface="+mn-ea"/>
                <a:cs typeface="+mn-cs"/>
              </a:rPr>
              <a:t>• The turbines turn a generator, which make electricity as they spin</a:t>
            </a:r>
            <a:endParaRPr lang="en-IE" dirty="0" smtClean="0">
              <a:effectLst/>
            </a:endParaRPr>
          </a:p>
          <a:p>
            <a:r>
              <a:rPr lang="en-IE" sz="1200" kern="1200" dirty="0" smtClean="0">
                <a:solidFill>
                  <a:schemeClr val="tx1"/>
                </a:solidFill>
                <a:effectLst/>
                <a:latin typeface="+mn-lt"/>
                <a:ea typeface="+mn-ea"/>
                <a:cs typeface="+mn-cs"/>
              </a:rPr>
              <a:t>• The water is then usually piped back into the river</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10</a:t>
            </a:fld>
            <a:endParaRPr lang="en-IE"/>
          </a:p>
        </p:txBody>
      </p:sp>
    </p:spTree>
    <p:extLst>
      <p:ext uri="{BB962C8B-B14F-4D97-AF65-F5344CB8AC3E}">
        <p14:creationId xmlns:p14="http://schemas.microsoft.com/office/powerpoint/2010/main" val="19725343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1" kern="1200" dirty="0" smtClean="0">
                <a:solidFill>
                  <a:schemeClr val="tx1"/>
                </a:solidFill>
                <a:effectLst/>
                <a:latin typeface="+mn-lt"/>
                <a:ea typeface="+mn-ea"/>
                <a:cs typeface="+mn-cs"/>
              </a:rPr>
              <a:t>Biomass energy from wood</a:t>
            </a:r>
            <a:endParaRPr lang="en-IE" sz="1200" b="0" kern="1200" dirty="0" smtClean="0">
              <a:solidFill>
                <a:schemeClr val="tx1"/>
              </a:solidFill>
              <a:effectLst/>
              <a:latin typeface="+mn-lt"/>
              <a:ea typeface="+mn-ea"/>
              <a:cs typeface="+mn-cs"/>
            </a:endParaRPr>
          </a:p>
          <a:p>
            <a:endParaRPr lang="en-IE" sz="1200" b="0" kern="1200" dirty="0" smtClean="0">
              <a:solidFill>
                <a:schemeClr val="tx1"/>
              </a:solidFill>
              <a:effectLst/>
              <a:latin typeface="+mn-lt"/>
              <a:ea typeface="+mn-ea"/>
              <a:cs typeface="+mn-cs"/>
            </a:endParaRPr>
          </a:p>
          <a:p>
            <a:r>
              <a:rPr lang="en-IE" sz="1200" b="1" kern="1200" dirty="0" smtClean="0">
                <a:solidFill>
                  <a:schemeClr val="tx1"/>
                </a:solidFill>
                <a:effectLst/>
                <a:latin typeface="+mn-lt"/>
                <a:ea typeface="+mn-ea"/>
                <a:cs typeface="+mn-cs"/>
              </a:rPr>
              <a:t>When harvested sustainably, timber is considered a renewable resource because its localised replenishment can occur within a timeframe meaningful to humans.</a:t>
            </a:r>
            <a:endParaRPr lang="en-IE" dirty="0" smtClean="0">
              <a:effectLst/>
            </a:endParaRPr>
          </a:p>
          <a:p>
            <a:r>
              <a:rPr lang="en-IE" sz="1200" b="1" kern="1200" dirty="0" smtClean="0">
                <a:solidFill>
                  <a:schemeClr val="tx1"/>
                </a:solidFill>
                <a:effectLst/>
                <a:latin typeface="+mn-lt"/>
                <a:ea typeface="+mn-ea"/>
                <a:cs typeface="+mn-cs"/>
              </a:rPr>
              <a:t/>
            </a:r>
            <a:br>
              <a:rPr lang="en-IE" sz="1200" b="1" kern="1200" dirty="0" smtClean="0">
                <a:solidFill>
                  <a:schemeClr val="tx1"/>
                </a:solidFill>
                <a:effectLst/>
                <a:latin typeface="+mn-lt"/>
                <a:ea typeface="+mn-ea"/>
                <a:cs typeface="+mn-cs"/>
              </a:rPr>
            </a:br>
            <a:r>
              <a:rPr lang="en-IE" sz="1200" b="1" kern="1200" dirty="0" smtClean="0">
                <a:solidFill>
                  <a:schemeClr val="tx1"/>
                </a:solidFill>
                <a:effectLst/>
                <a:latin typeface="+mn-lt"/>
                <a:ea typeface="+mn-ea"/>
                <a:cs typeface="+mn-cs"/>
              </a:rPr>
              <a:t>Questions to promote discussion:</a:t>
            </a:r>
            <a:endParaRPr lang="en-IE" dirty="0" smtClean="0">
              <a:effectLst/>
            </a:endParaRPr>
          </a:p>
          <a:p>
            <a:r>
              <a:rPr lang="en-IE" sz="1200" kern="1200" dirty="0" smtClean="0">
                <a:solidFill>
                  <a:schemeClr val="tx1"/>
                </a:solidFill>
                <a:effectLst/>
                <a:latin typeface="+mn-lt"/>
                <a:ea typeface="+mn-ea"/>
                <a:cs typeface="+mn-cs"/>
              </a:rPr>
              <a:t>Name this form of </a:t>
            </a:r>
            <a:r>
              <a:rPr lang="en-IE" sz="1200" kern="1200" dirty="0" smtClean="0">
                <a:solidFill>
                  <a:schemeClr val="tx1"/>
                </a:solidFill>
                <a:effectLst/>
                <a:latin typeface="+mn-lt"/>
                <a:ea typeface="+mn-ea"/>
                <a:cs typeface="+mn-cs"/>
              </a:rPr>
              <a:t>energy</a:t>
            </a:r>
            <a:endParaRPr lang="en-IE" dirty="0" smtClean="0">
              <a:effectLst/>
            </a:endParaRPr>
          </a:p>
          <a:p>
            <a:r>
              <a:rPr lang="en-IE" sz="1200" kern="1200" dirty="0" smtClean="0">
                <a:solidFill>
                  <a:schemeClr val="tx1"/>
                </a:solidFill>
                <a:effectLst/>
                <a:latin typeface="+mn-lt"/>
                <a:ea typeface="+mn-ea"/>
                <a:cs typeface="+mn-cs"/>
              </a:rPr>
              <a:t>How is it used to make electricity?</a:t>
            </a:r>
            <a:endParaRPr lang="en-IE" dirty="0" smtClean="0">
              <a:effectLst/>
            </a:endParaRPr>
          </a:p>
          <a:p>
            <a:r>
              <a:rPr lang="en-IE" sz="1200" kern="1200" dirty="0" smtClean="0">
                <a:solidFill>
                  <a:schemeClr val="tx1"/>
                </a:solidFill>
                <a:effectLst/>
                <a:latin typeface="+mn-lt"/>
                <a:ea typeface="+mn-ea"/>
                <a:cs typeface="+mn-cs"/>
              </a:rPr>
              <a:t>Where does it come from?</a:t>
            </a:r>
            <a:endParaRPr lang="en-IE" dirty="0" smtClean="0">
              <a:effectLst/>
            </a:endParaRPr>
          </a:p>
          <a:p>
            <a:r>
              <a:rPr lang="en-IE" sz="1200" kern="1200" dirty="0" smtClean="0">
                <a:solidFill>
                  <a:schemeClr val="tx1"/>
                </a:solidFill>
                <a:effectLst/>
                <a:latin typeface="+mn-lt"/>
                <a:ea typeface="+mn-ea"/>
                <a:cs typeface="+mn-cs"/>
              </a:rPr>
              <a:t>Will it run out?</a:t>
            </a:r>
            <a:endParaRPr lang="en-IE" dirty="0" smtClean="0">
              <a:effectLst/>
            </a:endParaRPr>
          </a:p>
          <a:p>
            <a:r>
              <a:rPr lang="en-IE" sz="1200" kern="1200" dirty="0" smtClean="0">
                <a:solidFill>
                  <a:schemeClr val="tx1"/>
                </a:solidFill>
                <a:effectLst/>
                <a:latin typeface="+mn-lt"/>
                <a:ea typeface="+mn-ea"/>
                <a:cs typeface="+mn-cs"/>
              </a:rPr>
              <a:t>Why?/ Why not?</a:t>
            </a:r>
            <a:endParaRPr lang="en-IE" dirty="0" smtClean="0">
              <a:effectLst/>
            </a:endParaRPr>
          </a:p>
          <a:p>
            <a:r>
              <a:rPr lang="en-IE" sz="1200" kern="1200" dirty="0" smtClean="0">
                <a:solidFill>
                  <a:schemeClr val="tx1"/>
                </a:solidFill>
                <a:effectLst/>
                <a:latin typeface="+mn-lt"/>
                <a:ea typeface="+mn-ea"/>
                <a:cs typeface="+mn-cs"/>
              </a:rPr>
              <a:t>Are there parts of the world in which timber is running out?</a:t>
            </a:r>
            <a:endParaRPr lang="en-IE" dirty="0" smtClean="0">
              <a:effectLst/>
            </a:endParaRPr>
          </a:p>
          <a:p>
            <a:r>
              <a:rPr lang="en-IE" sz="1200" kern="1200" dirty="0" smtClean="0">
                <a:solidFill>
                  <a:schemeClr val="tx1"/>
                </a:solidFill>
                <a:effectLst/>
                <a:latin typeface="+mn-lt"/>
                <a:ea typeface="+mn-ea"/>
                <a:cs typeface="+mn-cs"/>
              </a:rPr>
              <a:t>What is causing that to happen?</a:t>
            </a:r>
            <a:endParaRPr lang="en-IE" dirty="0" smtClean="0">
              <a:effectLst/>
            </a:endParaRPr>
          </a:p>
          <a:p>
            <a:r>
              <a:rPr lang="en-IE" sz="1200" kern="1200" dirty="0" smtClean="0">
                <a:solidFill>
                  <a:schemeClr val="tx1"/>
                </a:solidFill>
                <a:effectLst/>
                <a:latin typeface="+mn-lt"/>
                <a:ea typeface="+mn-ea"/>
                <a:cs typeface="+mn-cs"/>
              </a:rPr>
              <a:t>How can humans avoid having timber run out?</a:t>
            </a:r>
            <a:endParaRPr lang="en-IE" dirty="0" smtClean="0">
              <a:effectLst/>
            </a:endParaRPr>
          </a:p>
          <a:p>
            <a:r>
              <a:rPr lang="en-IE" sz="1200" kern="1200" dirty="0" smtClean="0">
                <a:solidFill>
                  <a:schemeClr val="tx1"/>
                </a:solidFill>
                <a:effectLst/>
                <a:latin typeface="+mn-lt"/>
                <a:ea typeface="+mn-ea"/>
                <a:cs typeface="+mn-cs"/>
              </a:rPr>
              <a:t>Is it a clean energy form?</a:t>
            </a:r>
            <a:endParaRPr lang="en-IE" dirty="0" smtClean="0">
              <a:effectLst/>
            </a:endParaRPr>
          </a:p>
          <a:p>
            <a:r>
              <a:rPr lang="en-IE" sz="1200" kern="1200" dirty="0" smtClean="0">
                <a:solidFill>
                  <a:schemeClr val="tx1"/>
                </a:solidFill>
                <a:effectLst/>
                <a:latin typeface="+mn-lt"/>
                <a:ea typeface="+mn-ea"/>
                <a:cs typeface="+mn-cs"/>
              </a:rPr>
              <a:t>Does it damage the environment?</a:t>
            </a:r>
            <a:endParaRPr lang="en-IE" dirty="0" smtClean="0">
              <a:effectLst/>
            </a:endParaRPr>
          </a:p>
          <a:p>
            <a:r>
              <a:rPr lang="en-IE" sz="1200" kern="1200" dirty="0" smtClean="0">
                <a:solidFill>
                  <a:schemeClr val="tx1"/>
                </a:solidFill>
                <a:effectLst/>
                <a:latin typeface="+mn-lt"/>
                <a:ea typeface="+mn-ea"/>
                <a:cs typeface="+mn-cs"/>
              </a:rPr>
              <a:t>Is it a good idea to use this energy to make electricity?</a:t>
            </a:r>
            <a:endParaRPr lang="en-IE" dirty="0" smtClean="0">
              <a:effectLst/>
            </a:endParaRPr>
          </a:p>
          <a:p>
            <a:r>
              <a:rPr lang="en-IE" sz="1200" kern="1200" dirty="0" smtClean="0">
                <a:solidFill>
                  <a:schemeClr val="tx1"/>
                </a:solidFill>
                <a:effectLst/>
                <a:latin typeface="+mn-lt"/>
                <a:ea typeface="+mn-ea"/>
                <a:cs typeface="+mn-cs"/>
              </a:rPr>
              <a:t>Why?/ Why not?</a:t>
            </a:r>
            <a:endParaRPr lang="en-IE" dirty="0" smtClean="0">
              <a:effectLst/>
            </a:endParaRPr>
          </a:p>
          <a:p>
            <a:r>
              <a:rPr lang="en-IE" sz="1200" kern="1200" dirty="0" smtClean="0">
                <a:solidFill>
                  <a:schemeClr val="tx1"/>
                </a:solidFill>
                <a:effectLst/>
                <a:latin typeface="+mn-lt"/>
                <a:ea typeface="+mn-ea"/>
                <a:cs typeface="+mn-cs"/>
              </a:rPr>
              <a:t>What other way can this energy be used?</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11</a:t>
            </a:fld>
            <a:endParaRPr lang="en-IE"/>
          </a:p>
        </p:txBody>
      </p:sp>
    </p:spTree>
    <p:extLst>
      <p:ext uri="{BB962C8B-B14F-4D97-AF65-F5344CB8AC3E}">
        <p14:creationId xmlns:p14="http://schemas.microsoft.com/office/powerpoint/2010/main" val="78057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1" kern="1200" dirty="0" smtClean="0">
                <a:solidFill>
                  <a:schemeClr val="tx1"/>
                </a:solidFill>
                <a:effectLst/>
                <a:latin typeface="+mn-lt"/>
                <a:ea typeface="+mn-ea"/>
                <a:cs typeface="+mn-cs"/>
              </a:rPr>
              <a:t>NON-RENEWABLE ENERGY SOURCES</a:t>
            </a:r>
            <a:endParaRPr lang="en-IE" dirty="0" smtClean="0">
              <a:effectLst/>
            </a:endParaRPr>
          </a:p>
          <a:p>
            <a:r>
              <a:rPr lang="en-IE" sz="1200" b="1" kern="1200" dirty="0" smtClean="0">
                <a:solidFill>
                  <a:schemeClr val="tx1"/>
                </a:solidFill>
                <a:effectLst/>
                <a:latin typeface="+mn-lt"/>
                <a:ea typeface="+mn-ea"/>
                <a:cs typeface="+mn-cs"/>
              </a:rPr>
              <a:t/>
            </a:r>
            <a:br>
              <a:rPr lang="en-IE" sz="1200" b="1" kern="1200" dirty="0" smtClean="0">
                <a:solidFill>
                  <a:schemeClr val="tx1"/>
                </a:solidFill>
                <a:effectLst/>
                <a:latin typeface="+mn-lt"/>
                <a:ea typeface="+mn-ea"/>
                <a:cs typeface="+mn-cs"/>
              </a:rPr>
            </a:br>
            <a:r>
              <a:rPr lang="en-IE" sz="1200" b="1" kern="1200" dirty="0" smtClean="0">
                <a:solidFill>
                  <a:schemeClr val="tx1"/>
                </a:solidFill>
                <a:effectLst/>
                <a:latin typeface="+mn-lt"/>
                <a:ea typeface="+mn-ea"/>
                <a:cs typeface="+mn-cs"/>
              </a:rPr>
              <a:t>Fossil fuels</a:t>
            </a:r>
            <a:endParaRPr lang="en-IE" dirty="0" smtClean="0">
              <a:effectLst/>
            </a:endParaRPr>
          </a:p>
          <a:p>
            <a:r>
              <a:rPr lang="en-IE" sz="1200" kern="1200" dirty="0" smtClean="0">
                <a:solidFill>
                  <a:schemeClr val="tx1"/>
                </a:solidFill>
                <a:effectLst/>
                <a:latin typeface="+mn-lt"/>
                <a:ea typeface="+mn-ea"/>
                <a:cs typeface="+mn-cs"/>
              </a:rPr>
              <a:t>Fossil fuels are materials, such as oil, coal, turf or gas. They were formed millions of years ago with the organic remains of animals and plants. They are nowadays burned to produce energy but when the existing reserve has been used up, fossil fuels will be gone forever.</a:t>
            </a:r>
            <a:endParaRPr lang="en-IE" dirty="0" smtClean="0">
              <a:effectLst/>
            </a:endParaRPr>
          </a:p>
          <a:p>
            <a:r>
              <a:rPr lang="en-IE" sz="1200" kern="1200" dirty="0" smtClean="0">
                <a:solidFill>
                  <a:schemeClr val="tx1"/>
                </a:solidFill>
                <a:effectLst/>
                <a:latin typeface="+mn-lt"/>
                <a:ea typeface="+mn-ea"/>
                <a:cs typeface="+mn-cs"/>
              </a:rPr>
              <a:t>When fossil fuels are burned they gives off gasses such as carbon dioxide, which </a:t>
            </a:r>
            <a:r>
              <a:rPr lang="en-IE" sz="1200" kern="1200" dirty="0" smtClean="0">
                <a:solidFill>
                  <a:schemeClr val="tx1"/>
                </a:solidFill>
                <a:effectLst/>
                <a:latin typeface="+mn-lt"/>
                <a:ea typeface="+mn-ea"/>
                <a:cs typeface="+mn-cs"/>
              </a:rPr>
              <a:t>are </a:t>
            </a:r>
            <a:r>
              <a:rPr lang="en-IE" sz="1200" kern="1200" dirty="0" smtClean="0">
                <a:solidFill>
                  <a:schemeClr val="tx1"/>
                </a:solidFill>
                <a:effectLst/>
                <a:latin typeface="+mn-lt"/>
                <a:ea typeface="+mn-ea"/>
                <a:cs typeface="+mn-cs"/>
              </a:rPr>
              <a:t>released into the environment. </a:t>
            </a:r>
            <a:endParaRPr lang="en-IE" dirty="0" smtClean="0">
              <a:effectLst/>
            </a:endParaRPr>
          </a:p>
          <a:p>
            <a:r>
              <a:rPr lang="en-IE" sz="1200" b="1" kern="1200" dirty="0" smtClean="0">
                <a:solidFill>
                  <a:schemeClr val="tx1"/>
                </a:solidFill>
                <a:effectLst/>
                <a:latin typeface="+mn-lt"/>
                <a:ea typeface="+mn-ea"/>
                <a:cs typeface="+mn-cs"/>
              </a:rPr>
              <a:t>Oil is a fossil fuel</a:t>
            </a:r>
            <a:r>
              <a:rPr lang="en-IE" sz="1200" kern="1200" dirty="0" smtClean="0">
                <a:solidFill>
                  <a:schemeClr val="tx1"/>
                </a:solidFill>
                <a:effectLst/>
                <a:latin typeface="+mn-lt"/>
                <a:ea typeface="+mn-ea"/>
                <a:cs typeface="+mn-cs"/>
              </a:rPr>
              <a:t>. It is a black liquid that you normally find under the ground or under the sea. Oil is processed to make many products such as fuel for cars or even chemicals, paints and plastics. It </a:t>
            </a:r>
            <a:r>
              <a:rPr lang="en-IE" sz="1200" kern="1200" dirty="0" smtClean="0">
                <a:solidFill>
                  <a:schemeClr val="tx1"/>
                </a:solidFill>
                <a:effectLst/>
                <a:latin typeface="+mn-lt"/>
                <a:ea typeface="+mn-ea"/>
                <a:cs typeface="+mn-cs"/>
              </a:rPr>
              <a:t>can</a:t>
            </a:r>
            <a:r>
              <a:rPr lang="en-IE" sz="1200" kern="1200" baseline="0" dirty="0" smtClean="0">
                <a:solidFill>
                  <a:schemeClr val="tx1"/>
                </a:solidFill>
                <a:effectLst/>
                <a:latin typeface="+mn-lt"/>
                <a:ea typeface="+mn-ea"/>
                <a:cs typeface="+mn-cs"/>
              </a:rPr>
              <a:t> be</a:t>
            </a:r>
            <a:r>
              <a:rPr lang="en-IE" sz="1200" kern="1200" dirty="0" smtClean="0">
                <a:solidFill>
                  <a:schemeClr val="tx1"/>
                </a:solidFill>
                <a:effectLst/>
                <a:latin typeface="+mn-lt"/>
                <a:ea typeface="+mn-ea"/>
                <a:cs typeface="+mn-cs"/>
              </a:rPr>
              <a:t> </a:t>
            </a:r>
            <a:r>
              <a:rPr lang="en-IE" sz="1200" kern="1200" dirty="0" smtClean="0">
                <a:solidFill>
                  <a:schemeClr val="tx1"/>
                </a:solidFill>
                <a:effectLst/>
                <a:latin typeface="+mn-lt"/>
                <a:ea typeface="+mn-ea"/>
                <a:cs typeface="+mn-cs"/>
              </a:rPr>
              <a:t>very polluting and bad for the environment. </a:t>
            </a:r>
            <a:endParaRPr lang="en-IE" dirty="0" smtClean="0">
              <a:effectLst/>
            </a:endParaRPr>
          </a:p>
          <a:p>
            <a:r>
              <a:rPr lang="en-IE" sz="1200" kern="1200" dirty="0" smtClean="0">
                <a:solidFill>
                  <a:schemeClr val="tx1"/>
                </a:solidFill>
                <a:effectLst/>
                <a:latin typeface="+mn-lt"/>
                <a:ea typeface="+mn-ea"/>
                <a:cs typeface="+mn-cs"/>
              </a:rPr>
              <a:t>Oil will eventually run out. It is therefore called a non-renewable energy source.</a:t>
            </a:r>
            <a:endParaRPr lang="en-IE" dirty="0" smtClean="0">
              <a:effectLst/>
            </a:endParaRPr>
          </a:p>
          <a:p>
            <a:r>
              <a:rPr lang="en-IE" sz="1200" b="1" kern="1200" dirty="0" smtClean="0">
                <a:solidFill>
                  <a:schemeClr val="tx1"/>
                </a:solidFill>
                <a:effectLst/>
                <a:latin typeface="+mn-lt"/>
                <a:ea typeface="+mn-ea"/>
                <a:cs typeface="+mn-cs"/>
              </a:rPr>
              <a:t/>
            </a:r>
            <a:br>
              <a:rPr lang="en-IE" sz="1200" b="1" kern="1200" dirty="0" smtClean="0">
                <a:solidFill>
                  <a:schemeClr val="tx1"/>
                </a:solidFill>
                <a:effectLst/>
                <a:latin typeface="+mn-lt"/>
                <a:ea typeface="+mn-ea"/>
                <a:cs typeface="+mn-cs"/>
              </a:rPr>
            </a:br>
            <a:r>
              <a:rPr lang="en-IE" sz="1200" b="1" kern="1200" dirty="0" smtClean="0">
                <a:solidFill>
                  <a:schemeClr val="tx1"/>
                </a:solidFill>
                <a:effectLst/>
                <a:latin typeface="+mn-lt"/>
                <a:ea typeface="+mn-ea"/>
                <a:cs typeface="+mn-cs"/>
              </a:rPr>
              <a:t>Questions to promote discussion:</a:t>
            </a:r>
            <a:endParaRPr lang="en-IE" dirty="0" smtClean="0">
              <a:effectLst/>
            </a:endParaRPr>
          </a:p>
          <a:p>
            <a:r>
              <a:rPr lang="en-IE" sz="1200" kern="1200" dirty="0" smtClean="0">
                <a:solidFill>
                  <a:schemeClr val="tx1"/>
                </a:solidFill>
                <a:effectLst/>
                <a:latin typeface="+mn-lt"/>
                <a:ea typeface="+mn-ea"/>
                <a:cs typeface="+mn-cs"/>
              </a:rPr>
              <a:t>What do you see in the picture?</a:t>
            </a:r>
            <a:br>
              <a:rPr lang="en-IE" sz="1200" kern="1200" dirty="0" smtClean="0">
                <a:solidFill>
                  <a:schemeClr val="tx1"/>
                </a:solidFill>
                <a:effectLst/>
                <a:latin typeface="+mn-lt"/>
                <a:ea typeface="+mn-ea"/>
                <a:cs typeface="+mn-cs"/>
              </a:rPr>
            </a:br>
            <a:r>
              <a:rPr lang="en-IE" sz="1200" kern="1200" dirty="0" smtClean="0">
                <a:solidFill>
                  <a:schemeClr val="tx1"/>
                </a:solidFill>
                <a:effectLst/>
                <a:latin typeface="+mn-lt"/>
                <a:ea typeface="+mn-ea"/>
                <a:cs typeface="+mn-cs"/>
              </a:rPr>
              <a:t>What is happening?</a:t>
            </a:r>
            <a:br>
              <a:rPr lang="en-IE" sz="1200" kern="1200" dirty="0" smtClean="0">
                <a:solidFill>
                  <a:schemeClr val="tx1"/>
                </a:solidFill>
                <a:effectLst/>
                <a:latin typeface="+mn-lt"/>
                <a:ea typeface="+mn-ea"/>
                <a:cs typeface="+mn-cs"/>
              </a:rPr>
            </a:br>
            <a:r>
              <a:rPr lang="en-IE" sz="1200" kern="1200" dirty="0" smtClean="0">
                <a:solidFill>
                  <a:schemeClr val="tx1"/>
                </a:solidFill>
                <a:effectLst/>
                <a:latin typeface="+mn-lt"/>
                <a:ea typeface="+mn-ea"/>
                <a:cs typeface="+mn-cs"/>
              </a:rPr>
              <a:t>Why is the oil being taken out of the ground?</a:t>
            </a:r>
            <a:br>
              <a:rPr lang="en-IE" sz="1200" kern="1200" dirty="0" smtClean="0">
                <a:solidFill>
                  <a:schemeClr val="tx1"/>
                </a:solidFill>
                <a:effectLst/>
                <a:latin typeface="+mn-lt"/>
                <a:ea typeface="+mn-ea"/>
                <a:cs typeface="+mn-cs"/>
              </a:rPr>
            </a:br>
            <a:r>
              <a:rPr lang="en-IE" sz="1200" kern="1200" dirty="0" smtClean="0">
                <a:solidFill>
                  <a:schemeClr val="tx1"/>
                </a:solidFill>
                <a:effectLst/>
                <a:latin typeface="+mn-lt"/>
                <a:ea typeface="+mn-ea"/>
                <a:cs typeface="+mn-cs"/>
              </a:rPr>
              <a:t>Where does the oil come from?</a:t>
            </a:r>
            <a:endParaRPr lang="en-IE" dirty="0" smtClean="0">
              <a:effectLst/>
            </a:endParaRPr>
          </a:p>
          <a:p>
            <a:r>
              <a:rPr lang="en-IE" sz="1200" kern="1200" dirty="0" smtClean="0">
                <a:solidFill>
                  <a:schemeClr val="tx1"/>
                </a:solidFill>
                <a:effectLst/>
                <a:latin typeface="+mn-lt"/>
                <a:ea typeface="+mn-ea"/>
                <a:cs typeface="+mn-cs"/>
              </a:rPr>
              <a:t>How is it used to make electricity?</a:t>
            </a:r>
            <a:endParaRPr lang="en-IE" dirty="0" smtClean="0">
              <a:effectLst/>
            </a:endParaRPr>
          </a:p>
          <a:p>
            <a:r>
              <a:rPr lang="en-IE" sz="1200" kern="1200" dirty="0" smtClean="0">
                <a:solidFill>
                  <a:schemeClr val="tx1"/>
                </a:solidFill>
                <a:effectLst/>
                <a:latin typeface="+mn-lt"/>
                <a:ea typeface="+mn-ea"/>
                <a:cs typeface="+mn-cs"/>
              </a:rPr>
              <a:t>Will it run out?</a:t>
            </a:r>
            <a:endParaRPr lang="en-IE" dirty="0" smtClean="0">
              <a:effectLst/>
            </a:endParaRPr>
          </a:p>
          <a:p>
            <a:r>
              <a:rPr lang="en-IE" sz="1200" kern="1200" dirty="0" smtClean="0">
                <a:solidFill>
                  <a:schemeClr val="tx1"/>
                </a:solidFill>
                <a:effectLst/>
                <a:latin typeface="+mn-lt"/>
                <a:ea typeface="+mn-ea"/>
                <a:cs typeface="+mn-cs"/>
              </a:rPr>
              <a:t>Why?/ Why not?</a:t>
            </a:r>
            <a:endParaRPr lang="en-IE" dirty="0" smtClean="0">
              <a:effectLst/>
            </a:endParaRPr>
          </a:p>
          <a:p>
            <a:r>
              <a:rPr lang="en-IE" sz="1200" kern="1200" dirty="0" smtClean="0">
                <a:solidFill>
                  <a:schemeClr val="tx1"/>
                </a:solidFill>
                <a:effectLst/>
                <a:latin typeface="+mn-lt"/>
                <a:ea typeface="+mn-ea"/>
                <a:cs typeface="+mn-cs"/>
              </a:rPr>
              <a:t>Is it a clean energy form?</a:t>
            </a:r>
            <a:endParaRPr lang="en-IE" dirty="0" smtClean="0">
              <a:effectLst/>
            </a:endParaRPr>
          </a:p>
          <a:p>
            <a:r>
              <a:rPr lang="en-IE" sz="1200" kern="1200" dirty="0" smtClean="0">
                <a:solidFill>
                  <a:schemeClr val="tx1"/>
                </a:solidFill>
                <a:effectLst/>
                <a:latin typeface="+mn-lt"/>
                <a:ea typeface="+mn-ea"/>
                <a:cs typeface="+mn-cs"/>
              </a:rPr>
              <a:t>Does it damage the environment?</a:t>
            </a:r>
            <a:endParaRPr lang="en-IE" dirty="0" smtClean="0">
              <a:effectLst/>
            </a:endParaRPr>
          </a:p>
          <a:p>
            <a:r>
              <a:rPr lang="en-IE" sz="1200" kern="1200" dirty="0" smtClean="0">
                <a:solidFill>
                  <a:schemeClr val="tx1"/>
                </a:solidFill>
                <a:effectLst/>
                <a:latin typeface="+mn-lt"/>
                <a:ea typeface="+mn-ea"/>
                <a:cs typeface="+mn-cs"/>
              </a:rPr>
              <a:t>How?</a:t>
            </a:r>
            <a:endParaRPr lang="en-IE" dirty="0" smtClean="0">
              <a:effectLst/>
            </a:endParaRPr>
          </a:p>
          <a:p>
            <a:r>
              <a:rPr lang="en-IE" sz="1200" kern="1200" dirty="0" smtClean="0">
                <a:solidFill>
                  <a:schemeClr val="tx1"/>
                </a:solidFill>
                <a:effectLst/>
                <a:latin typeface="+mn-lt"/>
                <a:ea typeface="+mn-ea"/>
                <a:cs typeface="+mn-cs"/>
              </a:rPr>
              <a:t>Is it a good idea to use this energy to make electricity?</a:t>
            </a:r>
            <a:endParaRPr lang="en-IE" dirty="0" smtClean="0">
              <a:effectLst/>
            </a:endParaRPr>
          </a:p>
          <a:p>
            <a:r>
              <a:rPr lang="en-IE" sz="1200" kern="1200" dirty="0" smtClean="0">
                <a:solidFill>
                  <a:schemeClr val="tx1"/>
                </a:solidFill>
                <a:effectLst/>
                <a:latin typeface="+mn-lt"/>
                <a:ea typeface="+mn-ea"/>
                <a:cs typeface="+mn-cs"/>
              </a:rPr>
              <a:t>Why?/ Why not?</a:t>
            </a:r>
            <a:endParaRPr lang="en-IE" dirty="0" smtClean="0">
              <a:effectLst/>
            </a:endParaRPr>
          </a:p>
          <a:p>
            <a:r>
              <a:rPr lang="en-IE" sz="1200" kern="1200" dirty="0" smtClean="0">
                <a:solidFill>
                  <a:schemeClr val="tx1"/>
                </a:solidFill>
                <a:effectLst/>
                <a:latin typeface="+mn-lt"/>
                <a:ea typeface="+mn-ea"/>
                <a:cs typeface="+mn-cs"/>
              </a:rPr>
              <a:t>What other way is this energy used?</a:t>
            </a:r>
            <a:endParaRPr lang="en-IE" dirty="0" smtClean="0">
              <a:effectLst/>
            </a:endParaRPr>
          </a:p>
          <a:p>
            <a:r>
              <a:rPr lang="en-IE" sz="1200" kern="1200" dirty="0" smtClean="0">
                <a:solidFill>
                  <a:schemeClr val="tx1"/>
                </a:solidFill>
                <a:effectLst/>
                <a:latin typeface="+mn-lt"/>
                <a:ea typeface="+mn-ea"/>
                <a:cs typeface="+mn-cs"/>
              </a:rPr>
              <a:t>Is that a good idea?</a:t>
            </a:r>
            <a:endParaRPr lang="en-IE" dirty="0"/>
          </a:p>
        </p:txBody>
      </p:sp>
      <p:sp>
        <p:nvSpPr>
          <p:cNvPr id="4" name="Slide Number Placeholder 3"/>
          <p:cNvSpPr>
            <a:spLocks noGrp="1"/>
          </p:cNvSpPr>
          <p:nvPr>
            <p:ph type="sldNum" sz="quarter" idx="10"/>
          </p:nvPr>
        </p:nvSpPr>
        <p:spPr/>
        <p:txBody>
          <a:bodyPr/>
          <a:lstStyle/>
          <a:p>
            <a:fld id="{DED14D28-9C00-407D-BAF4-84BC002310FC}" type="slidenum">
              <a:rPr lang="en-IE" smtClean="0"/>
              <a:t>12</a:t>
            </a:fld>
            <a:endParaRPr lang="en-IE"/>
          </a:p>
        </p:txBody>
      </p:sp>
    </p:spTree>
    <p:extLst>
      <p:ext uri="{BB962C8B-B14F-4D97-AF65-F5344CB8AC3E}">
        <p14:creationId xmlns:p14="http://schemas.microsoft.com/office/powerpoint/2010/main" val="588768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E"/>
          </a:p>
        </p:txBody>
      </p:sp>
      <p:sp>
        <p:nvSpPr>
          <p:cNvPr id="4" name="Date Placeholder 3"/>
          <p:cNvSpPr>
            <a:spLocks noGrp="1"/>
          </p:cNvSpPr>
          <p:nvPr>
            <p:ph type="dt" sz="half" idx="10"/>
          </p:nvPr>
        </p:nvSpPr>
        <p:spPr/>
        <p:txBody>
          <a:bodyPr/>
          <a:lstStyle/>
          <a:p>
            <a:fld id="{C275C07E-2040-4EE3-9305-9435B1029D72}" type="datetimeFigureOut">
              <a:rPr lang="en-IE" smtClean="0"/>
              <a:t>30/01/2014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82D0A72-29C8-46DB-92D7-1EF0B9EF64D8}" type="slidenum">
              <a:rPr lang="en-IE" smtClean="0"/>
              <a:t>‹#›</a:t>
            </a:fld>
            <a:endParaRPr lang="en-IE"/>
          </a:p>
        </p:txBody>
      </p:sp>
    </p:spTree>
    <p:extLst>
      <p:ext uri="{BB962C8B-B14F-4D97-AF65-F5344CB8AC3E}">
        <p14:creationId xmlns:p14="http://schemas.microsoft.com/office/powerpoint/2010/main" val="92301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C275C07E-2040-4EE3-9305-9435B1029D72}" type="datetimeFigureOut">
              <a:rPr lang="en-IE" smtClean="0"/>
              <a:t>30/01/2014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82D0A72-29C8-46DB-92D7-1EF0B9EF64D8}" type="slidenum">
              <a:rPr lang="en-IE" smtClean="0"/>
              <a:t>‹#›</a:t>
            </a:fld>
            <a:endParaRPr lang="en-IE"/>
          </a:p>
        </p:txBody>
      </p:sp>
    </p:spTree>
    <p:extLst>
      <p:ext uri="{BB962C8B-B14F-4D97-AF65-F5344CB8AC3E}">
        <p14:creationId xmlns:p14="http://schemas.microsoft.com/office/powerpoint/2010/main" val="4178206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C275C07E-2040-4EE3-9305-9435B1029D72}" type="datetimeFigureOut">
              <a:rPr lang="en-IE" smtClean="0"/>
              <a:t>30/01/2014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82D0A72-29C8-46DB-92D7-1EF0B9EF64D8}" type="slidenum">
              <a:rPr lang="en-IE" smtClean="0"/>
              <a:t>‹#›</a:t>
            </a:fld>
            <a:endParaRPr lang="en-IE"/>
          </a:p>
        </p:txBody>
      </p:sp>
    </p:spTree>
    <p:extLst>
      <p:ext uri="{BB962C8B-B14F-4D97-AF65-F5344CB8AC3E}">
        <p14:creationId xmlns:p14="http://schemas.microsoft.com/office/powerpoint/2010/main" val="3444457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C275C07E-2040-4EE3-9305-9435B1029D72}" type="datetimeFigureOut">
              <a:rPr lang="en-IE" smtClean="0"/>
              <a:t>30/01/2014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82D0A72-29C8-46DB-92D7-1EF0B9EF64D8}" type="slidenum">
              <a:rPr lang="en-IE" smtClean="0"/>
              <a:t>‹#›</a:t>
            </a:fld>
            <a:endParaRPr lang="en-IE"/>
          </a:p>
        </p:txBody>
      </p:sp>
    </p:spTree>
    <p:extLst>
      <p:ext uri="{BB962C8B-B14F-4D97-AF65-F5344CB8AC3E}">
        <p14:creationId xmlns:p14="http://schemas.microsoft.com/office/powerpoint/2010/main" val="1867343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75C07E-2040-4EE3-9305-9435B1029D72}" type="datetimeFigureOut">
              <a:rPr lang="en-IE" smtClean="0"/>
              <a:t>30/01/2014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982D0A72-29C8-46DB-92D7-1EF0B9EF64D8}" type="slidenum">
              <a:rPr lang="en-IE" smtClean="0"/>
              <a:t>‹#›</a:t>
            </a:fld>
            <a:endParaRPr lang="en-IE"/>
          </a:p>
        </p:txBody>
      </p:sp>
    </p:spTree>
    <p:extLst>
      <p:ext uri="{BB962C8B-B14F-4D97-AF65-F5344CB8AC3E}">
        <p14:creationId xmlns:p14="http://schemas.microsoft.com/office/powerpoint/2010/main" val="782516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p:txBody>
          <a:bodyPr/>
          <a:lstStyle/>
          <a:p>
            <a:fld id="{C275C07E-2040-4EE3-9305-9435B1029D72}" type="datetimeFigureOut">
              <a:rPr lang="en-IE" smtClean="0"/>
              <a:t>30/01/2014</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982D0A72-29C8-46DB-92D7-1EF0B9EF64D8}" type="slidenum">
              <a:rPr lang="en-IE" smtClean="0"/>
              <a:t>‹#›</a:t>
            </a:fld>
            <a:endParaRPr lang="en-IE"/>
          </a:p>
        </p:txBody>
      </p:sp>
    </p:spTree>
    <p:extLst>
      <p:ext uri="{BB962C8B-B14F-4D97-AF65-F5344CB8AC3E}">
        <p14:creationId xmlns:p14="http://schemas.microsoft.com/office/powerpoint/2010/main" val="3974944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Date Placeholder 6"/>
          <p:cNvSpPr>
            <a:spLocks noGrp="1"/>
          </p:cNvSpPr>
          <p:nvPr>
            <p:ph type="dt" sz="half" idx="10"/>
          </p:nvPr>
        </p:nvSpPr>
        <p:spPr/>
        <p:txBody>
          <a:bodyPr/>
          <a:lstStyle/>
          <a:p>
            <a:fld id="{C275C07E-2040-4EE3-9305-9435B1029D72}" type="datetimeFigureOut">
              <a:rPr lang="en-IE" smtClean="0"/>
              <a:t>30/01/2014</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982D0A72-29C8-46DB-92D7-1EF0B9EF64D8}" type="slidenum">
              <a:rPr lang="en-IE" smtClean="0"/>
              <a:t>‹#›</a:t>
            </a:fld>
            <a:endParaRPr lang="en-IE"/>
          </a:p>
        </p:txBody>
      </p:sp>
    </p:spTree>
    <p:extLst>
      <p:ext uri="{BB962C8B-B14F-4D97-AF65-F5344CB8AC3E}">
        <p14:creationId xmlns:p14="http://schemas.microsoft.com/office/powerpoint/2010/main" val="32107852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Date Placeholder 2"/>
          <p:cNvSpPr>
            <a:spLocks noGrp="1"/>
          </p:cNvSpPr>
          <p:nvPr>
            <p:ph type="dt" sz="half" idx="10"/>
          </p:nvPr>
        </p:nvSpPr>
        <p:spPr/>
        <p:txBody>
          <a:bodyPr/>
          <a:lstStyle/>
          <a:p>
            <a:fld id="{C275C07E-2040-4EE3-9305-9435B1029D72}" type="datetimeFigureOut">
              <a:rPr lang="en-IE" smtClean="0"/>
              <a:t>30/01/2014</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982D0A72-29C8-46DB-92D7-1EF0B9EF64D8}" type="slidenum">
              <a:rPr lang="en-IE" smtClean="0"/>
              <a:t>‹#›</a:t>
            </a:fld>
            <a:endParaRPr lang="en-IE"/>
          </a:p>
        </p:txBody>
      </p:sp>
    </p:spTree>
    <p:extLst>
      <p:ext uri="{BB962C8B-B14F-4D97-AF65-F5344CB8AC3E}">
        <p14:creationId xmlns:p14="http://schemas.microsoft.com/office/powerpoint/2010/main" val="3635327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5C07E-2040-4EE3-9305-9435B1029D72}" type="datetimeFigureOut">
              <a:rPr lang="en-IE" smtClean="0"/>
              <a:t>30/01/2014</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982D0A72-29C8-46DB-92D7-1EF0B9EF64D8}" type="slidenum">
              <a:rPr lang="en-IE" smtClean="0"/>
              <a:t>‹#›</a:t>
            </a:fld>
            <a:endParaRPr lang="en-IE"/>
          </a:p>
        </p:txBody>
      </p:sp>
    </p:spTree>
    <p:extLst>
      <p:ext uri="{BB962C8B-B14F-4D97-AF65-F5344CB8AC3E}">
        <p14:creationId xmlns:p14="http://schemas.microsoft.com/office/powerpoint/2010/main" val="6986770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75C07E-2040-4EE3-9305-9435B1029D72}" type="datetimeFigureOut">
              <a:rPr lang="en-IE" smtClean="0"/>
              <a:t>30/01/2014</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982D0A72-29C8-46DB-92D7-1EF0B9EF64D8}" type="slidenum">
              <a:rPr lang="en-IE" smtClean="0"/>
              <a:t>‹#›</a:t>
            </a:fld>
            <a:endParaRPr lang="en-IE"/>
          </a:p>
        </p:txBody>
      </p:sp>
    </p:spTree>
    <p:extLst>
      <p:ext uri="{BB962C8B-B14F-4D97-AF65-F5344CB8AC3E}">
        <p14:creationId xmlns:p14="http://schemas.microsoft.com/office/powerpoint/2010/main" val="1678697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75C07E-2040-4EE3-9305-9435B1029D72}" type="datetimeFigureOut">
              <a:rPr lang="en-IE" smtClean="0"/>
              <a:t>30/01/2014</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982D0A72-29C8-46DB-92D7-1EF0B9EF64D8}" type="slidenum">
              <a:rPr lang="en-IE" smtClean="0"/>
              <a:t>‹#›</a:t>
            </a:fld>
            <a:endParaRPr lang="en-IE"/>
          </a:p>
        </p:txBody>
      </p:sp>
    </p:spTree>
    <p:extLst>
      <p:ext uri="{BB962C8B-B14F-4D97-AF65-F5344CB8AC3E}">
        <p14:creationId xmlns:p14="http://schemas.microsoft.com/office/powerpoint/2010/main" val="2437357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75C07E-2040-4EE3-9305-9435B1029D72}" type="datetimeFigureOut">
              <a:rPr lang="en-IE" smtClean="0"/>
              <a:t>30/01/2014</a:t>
            </a:fld>
            <a:endParaRPr lang="en-I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2D0A72-29C8-46DB-92D7-1EF0B9EF64D8}" type="slidenum">
              <a:rPr lang="en-IE" smtClean="0"/>
              <a:t>‹#›</a:t>
            </a:fld>
            <a:endParaRPr lang="en-IE"/>
          </a:p>
        </p:txBody>
      </p:sp>
    </p:spTree>
    <p:extLst>
      <p:ext uri="{BB962C8B-B14F-4D97-AF65-F5344CB8AC3E}">
        <p14:creationId xmlns:p14="http://schemas.microsoft.com/office/powerpoint/2010/main" val="14648550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hyperlink" Target="http://www.seai.ie/Renewables/Hydro_Energy/"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hyperlink" Target="http://www.seai.ie/Renewables/Bioenergy/Wood_as_a_renewable_source_of_energy.pdf"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www.seai.ie/Renewables/Solar_Energy"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hyperlink" Target="http://www.iwea.com/" TargetMode="External"/><Relationship Id="rId4" Type="http://schemas.openxmlformats.org/officeDocument/2006/relationships/hyperlink" Target="http://www.seai.ie/Renewables/Wind_Energy/"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hyperlink" Target="http://www.seai.ie/Renewables/Ocean_Energy/Ocean_Energy_Information_Research/Irelands_Wave_and_Tidal_Energy_Resources/" TargetMode="External"/><Relationship Id="rId4" Type="http://schemas.openxmlformats.org/officeDocument/2006/relationships/hyperlink" Target="http://www.oceanenergy.i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843"/>
            <a:ext cx="9144000" cy="6883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968268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 y="-45157"/>
            <a:ext cx="9144000" cy="6883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336388" y="6093296"/>
            <a:ext cx="5616624" cy="646331"/>
          </a:xfrm>
          <a:prstGeom prst="rect">
            <a:avLst/>
          </a:prstGeom>
          <a:solidFill>
            <a:schemeClr val="bg1"/>
          </a:solidFill>
          <a:ln>
            <a:solidFill>
              <a:schemeClr val="tx1"/>
            </a:solidFill>
          </a:ln>
        </p:spPr>
        <p:txBody>
          <a:bodyPr wrap="square" rtlCol="0">
            <a:spAutoFit/>
          </a:bodyPr>
          <a:lstStyle/>
          <a:p>
            <a:r>
              <a:rPr lang="en-IE" dirty="0" smtClean="0"/>
              <a:t>For more information on hydro energy visit the web link</a:t>
            </a:r>
          </a:p>
          <a:p>
            <a:r>
              <a:rPr lang="en-IE" dirty="0">
                <a:hlinkClick r:id="rId4"/>
              </a:rPr>
              <a:t>http://www.seai.ie/Renewables/Hydro_Energy</a:t>
            </a:r>
            <a:r>
              <a:rPr lang="en-IE" dirty="0" smtClean="0">
                <a:hlinkClick r:id="rId4"/>
              </a:rPr>
              <a:t>/</a:t>
            </a:r>
            <a:endParaRPr lang="en-IE" dirty="0" smtClean="0"/>
          </a:p>
        </p:txBody>
      </p:sp>
    </p:spTree>
    <p:extLst>
      <p:ext uri="{BB962C8B-B14F-4D97-AF65-F5344CB8AC3E}">
        <p14:creationId xmlns:p14="http://schemas.microsoft.com/office/powerpoint/2010/main" val="19683657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507"/>
            <a:ext cx="9144000" cy="6883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344594" y="5934670"/>
            <a:ext cx="5616624" cy="923330"/>
          </a:xfrm>
          <a:prstGeom prst="rect">
            <a:avLst/>
          </a:prstGeom>
          <a:solidFill>
            <a:schemeClr val="bg1"/>
          </a:solidFill>
          <a:ln>
            <a:solidFill>
              <a:schemeClr val="tx1"/>
            </a:solidFill>
          </a:ln>
        </p:spPr>
        <p:txBody>
          <a:bodyPr wrap="square" rtlCol="0">
            <a:spAutoFit/>
          </a:bodyPr>
          <a:lstStyle/>
          <a:p>
            <a:r>
              <a:rPr lang="en-IE" dirty="0" smtClean="0"/>
              <a:t>For more information on wood energy visit the web link</a:t>
            </a:r>
          </a:p>
          <a:p>
            <a:r>
              <a:rPr lang="en-IE" dirty="0">
                <a:hlinkClick r:id="rId4"/>
              </a:rPr>
              <a:t>http://</a:t>
            </a:r>
            <a:r>
              <a:rPr lang="en-IE" dirty="0" smtClean="0">
                <a:hlinkClick r:id="rId4"/>
              </a:rPr>
              <a:t>www.seai.ie/Renewables/Bioenergy/Wood_as_a_renewable_source_of_energy.pdf</a:t>
            </a:r>
            <a:endParaRPr lang="en-IE" dirty="0" smtClean="0"/>
          </a:p>
        </p:txBody>
      </p:sp>
    </p:spTree>
    <p:extLst>
      <p:ext uri="{BB962C8B-B14F-4D97-AF65-F5344CB8AC3E}">
        <p14:creationId xmlns:p14="http://schemas.microsoft.com/office/powerpoint/2010/main" val="19683657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843"/>
            <a:ext cx="9126940" cy="6870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843"/>
            <a:ext cx="9126940" cy="6870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83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843"/>
            <a:ext cx="9144000" cy="6883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843"/>
            <a:ext cx="9144000" cy="6883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843"/>
            <a:ext cx="9144000" cy="6883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83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83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81" y="0"/>
            <a:ext cx="9144000" cy="6883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355179" y="6211668"/>
            <a:ext cx="5400600" cy="646331"/>
          </a:xfrm>
          <a:prstGeom prst="rect">
            <a:avLst/>
          </a:prstGeom>
          <a:solidFill>
            <a:schemeClr val="bg1"/>
          </a:solidFill>
          <a:ln>
            <a:solidFill>
              <a:schemeClr val="tx1"/>
            </a:solidFill>
          </a:ln>
        </p:spPr>
        <p:txBody>
          <a:bodyPr wrap="square" rtlCol="0">
            <a:spAutoFit/>
          </a:bodyPr>
          <a:lstStyle/>
          <a:p>
            <a:r>
              <a:rPr lang="en-IE" dirty="0" smtClean="0"/>
              <a:t>For more information on Solar energy visit the web link</a:t>
            </a:r>
          </a:p>
          <a:p>
            <a:r>
              <a:rPr lang="en-IE" dirty="0">
                <a:hlinkClick r:id="rId4"/>
              </a:rPr>
              <a:t>http://www.seai.ie/Renewables/Solar_Energy</a:t>
            </a:r>
            <a:endParaRPr lang="en-IE" dirty="0"/>
          </a:p>
        </p:txBody>
      </p:sp>
    </p:spTree>
    <p:extLst>
      <p:ext uri="{BB962C8B-B14F-4D97-AF65-F5344CB8AC3E}">
        <p14:creationId xmlns:p14="http://schemas.microsoft.com/office/powerpoint/2010/main" val="1968365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3" y="0"/>
            <a:ext cx="9137817" cy="6879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 y="14777"/>
            <a:ext cx="9143465" cy="68832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 y="0"/>
            <a:ext cx="9143465" cy="68832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545"/>
            <a:ext cx="9144000" cy="6883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983"/>
            <a:ext cx="9211379" cy="6934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73" y="0"/>
            <a:ext cx="9121227" cy="68665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83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01" y="6393"/>
            <a:ext cx="9177001" cy="69085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60" y="14064"/>
            <a:ext cx="9126940" cy="6870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79512" y="5898449"/>
            <a:ext cx="5616624" cy="923330"/>
          </a:xfrm>
          <a:prstGeom prst="rect">
            <a:avLst/>
          </a:prstGeom>
          <a:solidFill>
            <a:schemeClr val="bg1"/>
          </a:solidFill>
          <a:ln>
            <a:solidFill>
              <a:schemeClr val="tx1"/>
            </a:solidFill>
          </a:ln>
        </p:spPr>
        <p:txBody>
          <a:bodyPr wrap="square" rtlCol="0">
            <a:spAutoFit/>
          </a:bodyPr>
          <a:lstStyle/>
          <a:p>
            <a:r>
              <a:rPr lang="en-IE" dirty="0" smtClean="0"/>
              <a:t>For more information on wind energy visit the web links</a:t>
            </a:r>
          </a:p>
          <a:p>
            <a:r>
              <a:rPr lang="en-IE" dirty="0">
                <a:hlinkClick r:id="rId4"/>
              </a:rPr>
              <a:t>http://www.seai.ie/Renewables/Wind_Energy</a:t>
            </a:r>
            <a:r>
              <a:rPr lang="en-IE" dirty="0" smtClean="0">
                <a:hlinkClick r:id="rId4"/>
              </a:rPr>
              <a:t>/</a:t>
            </a:r>
            <a:endParaRPr lang="en-IE" dirty="0" smtClean="0"/>
          </a:p>
          <a:p>
            <a:r>
              <a:rPr lang="en-IE" dirty="0">
                <a:hlinkClick r:id="rId5"/>
              </a:rPr>
              <a:t>http://www.iwea.com</a:t>
            </a:r>
            <a:r>
              <a:rPr lang="en-IE" dirty="0" smtClean="0">
                <a:hlinkClick r:id="rId5"/>
              </a:rPr>
              <a:t>/</a:t>
            </a:r>
            <a:endParaRPr lang="en-IE" dirty="0" smtClean="0"/>
          </a:p>
        </p:txBody>
      </p:sp>
    </p:spTree>
    <p:extLst>
      <p:ext uri="{BB962C8B-B14F-4D97-AF65-F5344CB8AC3E}">
        <p14:creationId xmlns:p14="http://schemas.microsoft.com/office/powerpoint/2010/main" val="19683657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83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83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83657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 y="0"/>
            <a:ext cx="9144000" cy="6883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347864" y="5103674"/>
            <a:ext cx="5616624" cy="1754326"/>
          </a:xfrm>
          <a:prstGeom prst="rect">
            <a:avLst/>
          </a:prstGeom>
          <a:solidFill>
            <a:schemeClr val="bg1"/>
          </a:solidFill>
          <a:ln>
            <a:solidFill>
              <a:schemeClr val="tx1"/>
            </a:solidFill>
          </a:ln>
        </p:spPr>
        <p:txBody>
          <a:bodyPr wrap="square" rtlCol="0">
            <a:spAutoFit/>
          </a:bodyPr>
          <a:lstStyle/>
          <a:p>
            <a:r>
              <a:rPr lang="en-IE" dirty="0" smtClean="0"/>
              <a:t>For more information on ocean energy visit the web links</a:t>
            </a:r>
          </a:p>
          <a:p>
            <a:r>
              <a:rPr lang="en-IE" dirty="0" smtClean="0">
                <a:hlinkClick r:id="rId4"/>
              </a:rPr>
              <a:t>http://www.oceanenergy.ie/</a:t>
            </a:r>
            <a:endParaRPr lang="en-IE" dirty="0" smtClean="0"/>
          </a:p>
          <a:p>
            <a:endParaRPr lang="en-IE" dirty="0" smtClean="0"/>
          </a:p>
          <a:p>
            <a:r>
              <a:rPr lang="en-IE" dirty="0" smtClean="0">
                <a:hlinkClick r:id="rId5"/>
              </a:rPr>
              <a:t>http</a:t>
            </a:r>
            <a:r>
              <a:rPr lang="en-IE" dirty="0">
                <a:hlinkClick r:id="rId5"/>
              </a:rPr>
              <a:t>://www.seai.ie/Renewables/Ocean_Energy/Ocean_Energy_Information_Research/Irelands_Wave_and_Tidal_Energy_Resources</a:t>
            </a:r>
            <a:r>
              <a:rPr lang="en-IE" dirty="0" smtClean="0">
                <a:hlinkClick r:id="rId5"/>
              </a:rPr>
              <a:t>/</a:t>
            </a:r>
            <a:endParaRPr lang="en-IE" dirty="0" smtClean="0"/>
          </a:p>
        </p:txBody>
      </p:sp>
    </p:spTree>
    <p:extLst>
      <p:ext uri="{BB962C8B-B14F-4D97-AF65-F5344CB8AC3E}">
        <p14:creationId xmlns:p14="http://schemas.microsoft.com/office/powerpoint/2010/main" val="19683657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TotalTime>
  <Words>581</Words>
  <Application>Microsoft Office PowerPoint</Application>
  <PresentationFormat>On-screen Show (4:3)</PresentationFormat>
  <Paragraphs>177</Paragraphs>
  <Slides>24</Slides>
  <Notes>21</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St.Patrick Collage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Mary Glynn</dc:creator>
  <cp:lastModifiedBy>Sinead</cp:lastModifiedBy>
  <cp:revision>7</cp:revision>
  <dcterms:created xsi:type="dcterms:W3CDTF">2014-01-21T16:29:18Z</dcterms:created>
  <dcterms:modified xsi:type="dcterms:W3CDTF">2014-01-30T18:46:27Z</dcterms:modified>
</cp:coreProperties>
</file>