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60" r:id="rId6"/>
    <p:sldId id="261" r:id="rId7"/>
    <p:sldId id="267" r:id="rId8"/>
    <p:sldId id="262" r:id="rId9"/>
    <p:sldId id="263" r:id="rId10"/>
    <p:sldId id="264" r:id="rId11"/>
    <p:sldId id="265"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777" autoAdjust="0"/>
  </p:normalViewPr>
  <p:slideViewPr>
    <p:cSldViewPr>
      <p:cViewPr varScale="1">
        <p:scale>
          <a:sx n="81" d="100"/>
          <a:sy n="81" d="100"/>
        </p:scale>
        <p:origin x="-124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48A72B-5FC7-4859-B04A-06CB09C7A38B}" type="datetimeFigureOut">
              <a:rPr lang="en-IE" smtClean="0"/>
              <a:t>30/01/2014</a:t>
            </a:fld>
            <a:endParaRPr lang="en-I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CA9193-5BAA-426F-88E0-5B5F44955424}" type="slidenum">
              <a:rPr lang="en-IE" smtClean="0"/>
              <a:t>‹#›</a:t>
            </a:fld>
            <a:endParaRPr lang="en-IE"/>
          </a:p>
        </p:txBody>
      </p:sp>
    </p:spTree>
    <p:extLst>
      <p:ext uri="{BB962C8B-B14F-4D97-AF65-F5344CB8AC3E}">
        <p14:creationId xmlns:p14="http://schemas.microsoft.com/office/powerpoint/2010/main" val="27525588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Solar Ovens</a:t>
            </a:r>
            <a:endParaRPr lang="en-IE" dirty="0" smtClean="0">
              <a:effectLst/>
            </a:endParaRPr>
          </a:p>
          <a:p>
            <a:r>
              <a:rPr lang="en-IE" sz="1200" b="1" kern="1200" dirty="0" smtClean="0">
                <a:solidFill>
                  <a:schemeClr val="tx1"/>
                </a:solidFill>
                <a:effectLst/>
                <a:latin typeface="+mn-lt"/>
                <a:ea typeface="+mn-ea"/>
                <a:cs typeface="+mn-cs"/>
              </a:rPr>
              <a:t/>
            </a:r>
            <a:br>
              <a:rPr lang="en-IE" sz="1200" b="1"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Following discussion on solar ovens, the children make a pizza box solar oven which demonstrates radiation (energy from the sun).</a:t>
            </a:r>
            <a:endParaRPr lang="en-IE" dirty="0" smtClean="0">
              <a:effectLst/>
            </a:endParaRPr>
          </a:p>
          <a:p>
            <a:r>
              <a:rPr lang="en-IE" sz="1200" kern="1200" dirty="0" smtClean="0">
                <a:solidFill>
                  <a:schemeClr val="tx1"/>
                </a:solidFill>
                <a:effectLst/>
                <a:latin typeface="+mn-lt"/>
                <a:ea typeface="+mn-ea"/>
                <a:cs typeface="+mn-cs"/>
              </a:rPr>
              <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Children then use the solar oven to carry out a fair test investigation. Ideally the investigation should be carried out on a sunny day. </a:t>
            </a:r>
            <a:endParaRPr lang="en-IE" dirty="0" smtClean="0">
              <a:effectLst/>
            </a:endParaRPr>
          </a:p>
          <a:p>
            <a:r>
              <a:rPr lang="en-IE" sz="1200" kern="1200" dirty="0" smtClean="0">
                <a:solidFill>
                  <a:schemeClr val="tx1"/>
                </a:solidFill>
                <a:effectLst/>
                <a:latin typeface="+mn-lt"/>
                <a:ea typeface="+mn-ea"/>
                <a:cs typeface="+mn-cs"/>
              </a:rPr>
              <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Three solar ovens per class are required to conduct the investigation.</a:t>
            </a:r>
            <a:endParaRPr lang="en-IE" dirty="0"/>
          </a:p>
        </p:txBody>
      </p:sp>
      <p:sp>
        <p:nvSpPr>
          <p:cNvPr id="4" name="Slide Number Placeholder 3"/>
          <p:cNvSpPr>
            <a:spLocks noGrp="1"/>
          </p:cNvSpPr>
          <p:nvPr>
            <p:ph type="sldNum" sz="quarter" idx="10"/>
          </p:nvPr>
        </p:nvSpPr>
        <p:spPr/>
        <p:txBody>
          <a:bodyPr/>
          <a:lstStyle/>
          <a:p>
            <a:fld id="{30CA9193-5BAA-426F-88E0-5B5F44955424}" type="slidenum">
              <a:rPr lang="en-IE" smtClean="0"/>
              <a:t>1</a:t>
            </a:fld>
            <a:endParaRPr lang="en-IE"/>
          </a:p>
        </p:txBody>
      </p:sp>
    </p:spTree>
    <p:extLst>
      <p:ext uri="{BB962C8B-B14F-4D97-AF65-F5344CB8AC3E}">
        <p14:creationId xmlns:p14="http://schemas.microsoft.com/office/powerpoint/2010/main" val="27090062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30CA9193-5BAA-426F-88E0-5B5F44955424}" type="slidenum">
              <a:rPr lang="en-IE" smtClean="0"/>
              <a:t>12</a:t>
            </a:fld>
            <a:endParaRPr lang="en-IE"/>
          </a:p>
        </p:txBody>
      </p:sp>
    </p:spTree>
    <p:extLst>
      <p:ext uri="{BB962C8B-B14F-4D97-AF65-F5344CB8AC3E}">
        <p14:creationId xmlns:p14="http://schemas.microsoft.com/office/powerpoint/2010/main" val="18940614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IE" sz="1200" kern="1200" dirty="0" smtClean="0">
                <a:solidFill>
                  <a:schemeClr val="tx1"/>
                </a:solidFill>
                <a:effectLst/>
                <a:latin typeface="+mn-lt"/>
                <a:ea typeface="+mn-ea"/>
                <a:cs typeface="+mn-cs"/>
              </a:rPr>
              <a:t>A solar oven cooks by turning light rays from the sun into heat. The sun is the fuel source. Reflectors on the solar oven direct the light towards a dark pot because its dark colour absorbs the heat. The solar oven will not work at night or on a cloudy day, since it relies on the sunlight to work.</a:t>
            </a:r>
          </a:p>
          <a:p>
            <a:pPr lvl="0" fontAlgn="base"/>
            <a:r>
              <a:rPr lang="en-IE" sz="1200" kern="1200" dirty="0" smtClean="0">
                <a:solidFill>
                  <a:schemeClr val="tx1"/>
                </a:solidFill>
                <a:effectLst/>
                <a:latin typeface="+mn-lt"/>
                <a:ea typeface="+mn-ea"/>
                <a:cs typeface="+mn-cs"/>
              </a:rPr>
              <a:t>Box solar ovens are the easiest type of solar oven to make or buy. They can be made from wood, cardboard, plastic or metal. Basically they are a box in which the dark cooking pot is placed. The top of the box is a reflector that can be adjusted to make the rays hit the inside of the oven. These box ovens may need to be moved when the sun changes its position to get the most consistent heat. </a:t>
            </a:r>
          </a:p>
          <a:p>
            <a:pPr lvl="0" fontAlgn="base"/>
            <a:r>
              <a:rPr lang="en-IE" sz="1200" kern="1200" dirty="0" smtClean="0">
                <a:solidFill>
                  <a:schemeClr val="tx1"/>
                </a:solidFill>
                <a:effectLst/>
                <a:latin typeface="+mn-lt"/>
                <a:ea typeface="+mn-ea"/>
                <a:cs typeface="+mn-cs"/>
              </a:rPr>
              <a:t>Since solar ovens do not require any fuel other than the sun, they are becoming very popular in the developing nations in Asia and Africa especially. They don't cost a lot so many charitable organizations have begun helping to distribute them to people in areas without other options for power. Inexpensive versions are being marketed to campers so that they do not need to use fire when they are cooking outdoors. Solar ovens are inexpensive and environmentally responsible cooking solutions for people all over the world.</a:t>
            </a:r>
          </a:p>
          <a:p>
            <a:r>
              <a:rPr lang="en-IE" sz="1200" kern="1200" dirty="0" smtClean="0">
                <a:solidFill>
                  <a:schemeClr val="tx1"/>
                </a:solidFill>
                <a:effectLst/>
                <a:latin typeface="+mn-lt"/>
                <a:ea typeface="+mn-ea"/>
                <a:cs typeface="+mn-cs"/>
              </a:rPr>
              <a:t/>
            </a:r>
            <a:br>
              <a:rPr lang="en-IE" sz="1200" kern="1200" dirty="0" smtClean="0">
                <a:solidFill>
                  <a:schemeClr val="tx1"/>
                </a:solidFill>
                <a:effectLst/>
                <a:latin typeface="+mn-lt"/>
                <a:ea typeface="+mn-ea"/>
                <a:cs typeface="+mn-cs"/>
              </a:rPr>
            </a:br>
            <a:endParaRPr lang="en-IE" dirty="0"/>
          </a:p>
        </p:txBody>
      </p:sp>
      <p:sp>
        <p:nvSpPr>
          <p:cNvPr id="4" name="Slide Number Placeholder 3"/>
          <p:cNvSpPr>
            <a:spLocks noGrp="1"/>
          </p:cNvSpPr>
          <p:nvPr>
            <p:ph type="sldNum" sz="quarter" idx="10"/>
          </p:nvPr>
        </p:nvSpPr>
        <p:spPr/>
        <p:txBody>
          <a:bodyPr/>
          <a:lstStyle/>
          <a:p>
            <a:fld id="{30CA9193-5BAA-426F-88E0-5B5F44955424}" type="slidenum">
              <a:rPr lang="en-IE" smtClean="0"/>
              <a:t>2</a:t>
            </a:fld>
            <a:endParaRPr lang="en-IE"/>
          </a:p>
        </p:txBody>
      </p:sp>
    </p:spTree>
    <p:extLst>
      <p:ext uri="{BB962C8B-B14F-4D97-AF65-F5344CB8AC3E}">
        <p14:creationId xmlns:p14="http://schemas.microsoft.com/office/powerpoint/2010/main" val="28228764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kern="1200" dirty="0" smtClean="0">
                <a:solidFill>
                  <a:schemeClr val="tx1"/>
                </a:solidFill>
                <a:effectLst/>
                <a:latin typeface="+mn-lt"/>
                <a:ea typeface="+mn-ea"/>
                <a:cs typeface="+mn-cs"/>
              </a:rPr>
              <a:t>Since solar ovens do not require any fuel other than the sun, they are becoming very popular in the developing nations in Asia and Africa especially. They don't cost a lot so many charitable organizations have begun helping to distribute them to people in areas without other options for power. Inexpensive versions are being marketed to campers so that they do not need to use fire when they are cooking outdoors. Solar ovens are inexpensive and environmentally responsible cooking solutions for people all over the world. </a:t>
            </a:r>
            <a:endParaRPr lang="en-IE" dirty="0"/>
          </a:p>
        </p:txBody>
      </p:sp>
      <p:sp>
        <p:nvSpPr>
          <p:cNvPr id="4" name="Slide Number Placeholder 3"/>
          <p:cNvSpPr>
            <a:spLocks noGrp="1"/>
          </p:cNvSpPr>
          <p:nvPr>
            <p:ph type="sldNum" sz="quarter" idx="10"/>
          </p:nvPr>
        </p:nvSpPr>
        <p:spPr/>
        <p:txBody>
          <a:bodyPr/>
          <a:lstStyle/>
          <a:p>
            <a:fld id="{30CA9193-5BAA-426F-88E0-5B5F44955424}" type="slidenum">
              <a:rPr lang="en-IE" smtClean="0"/>
              <a:t>3</a:t>
            </a:fld>
            <a:endParaRPr lang="en-IE"/>
          </a:p>
        </p:txBody>
      </p:sp>
    </p:spTree>
    <p:extLst>
      <p:ext uri="{BB962C8B-B14F-4D97-AF65-F5344CB8AC3E}">
        <p14:creationId xmlns:p14="http://schemas.microsoft.com/office/powerpoint/2010/main" val="38541519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Selecting materials for the oven</a:t>
            </a:r>
            <a:endParaRPr lang="en-IE" dirty="0" smtClean="0">
              <a:effectLst/>
            </a:endParaRPr>
          </a:p>
          <a:p>
            <a:r>
              <a:rPr lang="en-IE" sz="1200" kern="1200" dirty="0" smtClean="0">
                <a:solidFill>
                  <a:schemeClr val="tx1"/>
                </a:solidFill>
                <a:effectLst/>
                <a:latin typeface="+mn-lt"/>
                <a:ea typeface="+mn-ea"/>
                <a:cs typeface="+mn-cs"/>
              </a:rPr>
              <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With the aid of class discussion, select the items you will use to make your oven</a:t>
            </a:r>
            <a:br>
              <a:rPr lang="en-IE" sz="1200" kern="1200" dirty="0" smtClean="0">
                <a:solidFill>
                  <a:schemeClr val="tx1"/>
                </a:solidFill>
                <a:effectLst/>
                <a:latin typeface="+mn-lt"/>
                <a:ea typeface="+mn-ea"/>
                <a:cs typeface="+mn-cs"/>
              </a:rPr>
            </a:br>
            <a:endParaRPr lang="en-IE" sz="1200" kern="1200" dirty="0" smtClean="0">
              <a:solidFill>
                <a:schemeClr val="tx1"/>
              </a:solidFill>
              <a:effectLst/>
              <a:latin typeface="+mn-lt"/>
              <a:ea typeface="+mn-ea"/>
              <a:cs typeface="+mn-cs"/>
            </a:endParaRPr>
          </a:p>
          <a:p>
            <a:r>
              <a:rPr lang="en-IE" sz="1200" b="1" kern="1200" dirty="0" smtClean="0">
                <a:solidFill>
                  <a:schemeClr val="tx1"/>
                </a:solidFill>
                <a:effectLst/>
                <a:latin typeface="+mn-lt"/>
                <a:ea typeface="+mn-ea"/>
                <a:cs typeface="+mn-cs"/>
              </a:rPr>
              <a:t>Resources required</a:t>
            </a:r>
            <a:endParaRPr lang="en-IE" dirty="0" smtClean="0">
              <a:effectLst/>
            </a:endParaRPr>
          </a:p>
          <a:p>
            <a:r>
              <a:rPr lang="en-IE" sz="1200" kern="1200" dirty="0" smtClean="0">
                <a:solidFill>
                  <a:schemeClr val="tx1"/>
                </a:solidFill>
                <a:effectLst/>
                <a:latin typeface="+mn-lt"/>
                <a:ea typeface="+mn-ea"/>
                <a:cs typeface="+mn-cs"/>
              </a:rPr>
              <a:t>3 different sized pizza boxes</a:t>
            </a:r>
            <a:endParaRPr lang="en-IE" dirty="0" smtClean="0">
              <a:effectLst/>
            </a:endParaRPr>
          </a:p>
          <a:p>
            <a:r>
              <a:rPr lang="en-IE" sz="1200" kern="1200" dirty="0" smtClean="0">
                <a:solidFill>
                  <a:schemeClr val="tx1"/>
                </a:solidFill>
                <a:effectLst/>
                <a:latin typeface="+mn-lt"/>
                <a:ea typeface="+mn-ea"/>
                <a:cs typeface="+mn-cs"/>
              </a:rPr>
              <a:t>Stiff black paper</a:t>
            </a:r>
            <a:endParaRPr lang="en-IE" dirty="0" smtClean="0">
              <a:effectLst/>
            </a:endParaRPr>
          </a:p>
          <a:p>
            <a:r>
              <a:rPr lang="en-IE" sz="1200" kern="1200" dirty="0" smtClean="0">
                <a:solidFill>
                  <a:schemeClr val="tx1"/>
                </a:solidFill>
                <a:effectLst/>
                <a:latin typeface="+mn-lt"/>
                <a:ea typeface="+mn-ea"/>
                <a:cs typeface="+mn-cs"/>
              </a:rPr>
              <a:t>Aluminium foil</a:t>
            </a:r>
            <a:endParaRPr lang="en-IE" dirty="0" smtClean="0">
              <a:effectLst/>
            </a:endParaRPr>
          </a:p>
          <a:p>
            <a:r>
              <a:rPr lang="en-IE" sz="1200" kern="1200" dirty="0" smtClean="0">
                <a:solidFill>
                  <a:schemeClr val="tx1"/>
                </a:solidFill>
                <a:effectLst/>
                <a:latin typeface="+mn-lt"/>
                <a:ea typeface="+mn-ea"/>
                <a:cs typeface="+mn-cs"/>
              </a:rPr>
              <a:t>Clear plastic (plastic cellophane works well)</a:t>
            </a:r>
            <a:endParaRPr lang="en-IE" dirty="0" smtClean="0">
              <a:effectLst/>
            </a:endParaRPr>
          </a:p>
          <a:p>
            <a:r>
              <a:rPr lang="en-IE" sz="1200" kern="1200" dirty="0" smtClean="0">
                <a:solidFill>
                  <a:schemeClr val="tx1"/>
                </a:solidFill>
                <a:effectLst/>
                <a:latin typeface="+mn-lt"/>
                <a:ea typeface="+mn-ea"/>
                <a:cs typeface="+mn-cs"/>
              </a:rPr>
              <a:t>Glue</a:t>
            </a:r>
            <a:endParaRPr lang="en-IE" dirty="0" smtClean="0">
              <a:effectLst/>
            </a:endParaRPr>
          </a:p>
          <a:p>
            <a:r>
              <a:rPr lang="en-IE" sz="1200" kern="1200" dirty="0" err="1" smtClean="0">
                <a:solidFill>
                  <a:schemeClr val="tx1"/>
                </a:solidFill>
                <a:effectLst/>
                <a:latin typeface="+mn-lt"/>
                <a:ea typeface="+mn-ea"/>
                <a:cs typeface="+mn-cs"/>
              </a:rPr>
              <a:t>Sellotape</a:t>
            </a:r>
            <a:endParaRPr lang="en-IE" dirty="0" smtClean="0">
              <a:effectLst/>
            </a:endParaRPr>
          </a:p>
          <a:p>
            <a:r>
              <a:rPr lang="en-IE" sz="1200" kern="1200" dirty="0" smtClean="0">
                <a:solidFill>
                  <a:schemeClr val="tx1"/>
                </a:solidFill>
                <a:effectLst/>
                <a:latin typeface="+mn-lt"/>
                <a:ea typeface="+mn-ea"/>
                <a:cs typeface="+mn-cs"/>
              </a:rPr>
              <a:t>Scissors</a:t>
            </a:r>
            <a:endParaRPr lang="en-IE" dirty="0" smtClean="0">
              <a:effectLst/>
            </a:endParaRPr>
          </a:p>
          <a:p>
            <a:r>
              <a:rPr lang="en-IE" sz="1200" kern="1200" dirty="0" smtClean="0">
                <a:solidFill>
                  <a:schemeClr val="tx1"/>
                </a:solidFill>
                <a:effectLst/>
                <a:latin typeface="+mn-lt"/>
                <a:ea typeface="+mn-ea"/>
                <a:cs typeface="+mn-cs"/>
              </a:rPr>
              <a:t>Rulers</a:t>
            </a:r>
            <a:endParaRPr lang="en-IE" dirty="0" smtClean="0">
              <a:effectLst/>
            </a:endParaRPr>
          </a:p>
          <a:p>
            <a:r>
              <a:rPr lang="en-IE" sz="1200" kern="1200" dirty="0" smtClean="0">
                <a:solidFill>
                  <a:schemeClr val="tx1"/>
                </a:solidFill>
                <a:effectLst/>
                <a:latin typeface="+mn-lt"/>
                <a:ea typeface="+mn-ea"/>
                <a:cs typeface="+mn-cs"/>
              </a:rPr>
              <a:t>Markers</a:t>
            </a:r>
            <a:endParaRPr lang="en-IE" dirty="0" smtClean="0">
              <a:effectLst/>
            </a:endParaRPr>
          </a:p>
          <a:p>
            <a:r>
              <a:rPr lang="en-IE" sz="1200" kern="1200" dirty="0" smtClean="0">
                <a:solidFill>
                  <a:schemeClr val="tx1"/>
                </a:solidFill>
                <a:effectLst/>
                <a:latin typeface="+mn-lt"/>
                <a:ea typeface="+mn-ea"/>
                <a:cs typeface="+mn-cs"/>
              </a:rPr>
              <a:t>Small bar of chocolate</a:t>
            </a:r>
            <a:endParaRPr lang="en-IE" dirty="0" smtClean="0">
              <a:effectLst/>
            </a:endParaRPr>
          </a:p>
          <a:p>
            <a:r>
              <a:rPr lang="en-IE" sz="1200" kern="1200" dirty="0" smtClean="0">
                <a:solidFill>
                  <a:schemeClr val="tx1"/>
                </a:solidFill>
                <a:effectLst/>
                <a:latin typeface="+mn-lt"/>
                <a:ea typeface="+mn-ea"/>
                <a:cs typeface="+mn-cs"/>
              </a:rPr>
              <a:t>3 small paper plates (to fit inside the oven)</a:t>
            </a:r>
            <a:endParaRPr lang="en-IE" dirty="0" smtClean="0">
              <a:effectLst/>
            </a:endParaRPr>
          </a:p>
          <a:p>
            <a:r>
              <a:rPr lang="en-IE" sz="1200" kern="1200" dirty="0" smtClean="0">
                <a:solidFill>
                  <a:schemeClr val="tx1"/>
                </a:solidFill>
                <a:effectLst/>
                <a:latin typeface="+mn-lt"/>
                <a:ea typeface="+mn-ea"/>
                <a:cs typeface="+mn-cs"/>
              </a:rPr>
              <a:t>Lollipop sticks or dowel</a:t>
            </a:r>
            <a:endParaRPr lang="en-IE" dirty="0" smtClean="0">
              <a:effectLst/>
            </a:endParaRPr>
          </a:p>
          <a:p>
            <a:r>
              <a:rPr lang="en-IE" sz="1200" kern="1200" dirty="0" err="1" smtClean="0">
                <a:solidFill>
                  <a:schemeClr val="tx1"/>
                </a:solidFill>
                <a:effectLst/>
                <a:latin typeface="+mn-lt"/>
                <a:ea typeface="+mn-ea"/>
                <a:cs typeface="+mn-cs"/>
              </a:rPr>
              <a:t>Blu-tac</a:t>
            </a:r>
            <a:endParaRPr lang="en-IE" dirty="0" smtClean="0">
              <a:effectLst/>
            </a:endParaRPr>
          </a:p>
          <a:p>
            <a:endParaRPr lang="en-IE" sz="1200" kern="1200" dirty="0" smtClean="0">
              <a:solidFill>
                <a:schemeClr val="tx1"/>
              </a:solidFill>
              <a:effectLst/>
              <a:latin typeface="+mn-lt"/>
              <a:ea typeface="+mn-ea"/>
              <a:cs typeface="+mn-cs"/>
            </a:endParaRPr>
          </a:p>
          <a:p>
            <a:r>
              <a:rPr lang="en-IE" sz="1200" kern="1200" dirty="0" smtClean="0">
                <a:solidFill>
                  <a:schemeClr val="tx1"/>
                </a:solidFill>
                <a:effectLst/>
                <a:latin typeface="+mn-lt"/>
                <a:ea typeface="+mn-ea"/>
                <a:cs typeface="+mn-cs"/>
              </a:rPr>
              <a:t>Show the children the materials that are available to make the solar oven (see </a:t>
            </a:r>
            <a:endParaRPr lang="en-IE" dirty="0" smtClean="0">
              <a:effectLst/>
            </a:endParaRPr>
          </a:p>
          <a:p>
            <a:r>
              <a:rPr lang="en-IE" sz="1200" kern="1200" dirty="0" smtClean="0">
                <a:solidFill>
                  <a:schemeClr val="tx1"/>
                </a:solidFill>
                <a:effectLst/>
                <a:latin typeface="+mn-lt"/>
                <a:ea typeface="+mn-ea"/>
                <a:cs typeface="+mn-cs"/>
              </a:rPr>
              <a:t>resource list above).</a:t>
            </a:r>
            <a:endParaRPr lang="en-IE" dirty="0" smtClean="0">
              <a:effectLst/>
            </a:endParaRPr>
          </a:p>
          <a:p>
            <a:r>
              <a:rPr lang="en-IE" sz="1200" kern="1200" dirty="0" smtClean="0">
                <a:solidFill>
                  <a:schemeClr val="tx1"/>
                </a:solidFill>
                <a:effectLst/>
                <a:latin typeface="+mn-lt"/>
                <a:ea typeface="+mn-ea"/>
                <a:cs typeface="+mn-cs"/>
              </a:rPr>
              <a:t>Discuss the properties of these materials for example foil is a reflector of light, black paper absorbs light. Explain that they are going to make 3 solar powered ovens by attaching these materials to the inside of the pizza boxes.</a:t>
            </a:r>
            <a:endParaRPr lang="en-IE" dirty="0" smtClean="0">
              <a:effectLst/>
            </a:endParaRPr>
          </a:p>
          <a:p>
            <a:endParaRPr lang="en-IE" dirty="0"/>
          </a:p>
        </p:txBody>
      </p:sp>
      <p:sp>
        <p:nvSpPr>
          <p:cNvPr id="4" name="Slide Number Placeholder 3"/>
          <p:cNvSpPr>
            <a:spLocks noGrp="1"/>
          </p:cNvSpPr>
          <p:nvPr>
            <p:ph type="sldNum" sz="quarter" idx="10"/>
          </p:nvPr>
        </p:nvSpPr>
        <p:spPr/>
        <p:txBody>
          <a:bodyPr/>
          <a:lstStyle/>
          <a:p>
            <a:fld id="{30CA9193-5BAA-426F-88E0-5B5F44955424}" type="slidenum">
              <a:rPr lang="en-IE" smtClean="0"/>
              <a:t>4</a:t>
            </a:fld>
            <a:endParaRPr lang="en-IE"/>
          </a:p>
        </p:txBody>
      </p:sp>
    </p:spTree>
    <p:extLst>
      <p:ext uri="{BB962C8B-B14F-4D97-AF65-F5344CB8AC3E}">
        <p14:creationId xmlns:p14="http://schemas.microsoft.com/office/powerpoint/2010/main" val="40793718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Selected items in circle</a:t>
            </a:r>
            <a:endParaRPr lang="en-IE" dirty="0"/>
          </a:p>
        </p:txBody>
      </p:sp>
      <p:sp>
        <p:nvSpPr>
          <p:cNvPr id="4" name="Slide Number Placeholder 3"/>
          <p:cNvSpPr>
            <a:spLocks noGrp="1"/>
          </p:cNvSpPr>
          <p:nvPr>
            <p:ph type="sldNum" sz="quarter" idx="10"/>
          </p:nvPr>
        </p:nvSpPr>
        <p:spPr/>
        <p:txBody>
          <a:bodyPr/>
          <a:lstStyle/>
          <a:p>
            <a:fld id="{30CA9193-5BAA-426F-88E0-5B5F44955424}" type="slidenum">
              <a:rPr lang="en-IE" smtClean="0"/>
              <a:t>5</a:t>
            </a:fld>
            <a:endParaRPr lang="en-IE"/>
          </a:p>
        </p:txBody>
      </p:sp>
    </p:spTree>
    <p:extLst>
      <p:ext uri="{BB962C8B-B14F-4D97-AF65-F5344CB8AC3E}">
        <p14:creationId xmlns:p14="http://schemas.microsoft.com/office/powerpoint/2010/main" val="6365873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Activity type: Investigation</a:t>
            </a:r>
            <a:endParaRPr lang="en-IE" dirty="0" smtClean="0">
              <a:effectLst/>
            </a:endParaRPr>
          </a:p>
          <a:p>
            <a:r>
              <a:rPr lang="en-IE" sz="1200" b="1" kern="1200" dirty="0" smtClean="0">
                <a:solidFill>
                  <a:schemeClr val="tx1"/>
                </a:solidFill>
                <a:effectLst/>
                <a:latin typeface="+mn-lt"/>
                <a:ea typeface="+mn-ea"/>
                <a:cs typeface="+mn-cs"/>
              </a:rPr>
              <a:t/>
            </a:r>
            <a:br>
              <a:rPr lang="en-IE" sz="1200" b="1"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This lesson investigates heat transfer and looks at one method of using the sun’s radiation as a renewable source of energy.</a:t>
            </a:r>
            <a:endParaRPr lang="en-IE" dirty="0" smtClean="0">
              <a:effectLst/>
            </a:endParaRPr>
          </a:p>
          <a:p>
            <a:r>
              <a:rPr lang="en-IE" sz="1200" kern="1200" dirty="0" smtClean="0">
                <a:solidFill>
                  <a:schemeClr val="tx1"/>
                </a:solidFill>
                <a:effectLst/>
                <a:latin typeface="+mn-lt"/>
                <a:ea typeface="+mn-ea"/>
                <a:cs typeface="+mn-cs"/>
              </a:rPr>
              <a:t/>
            </a:r>
            <a:br>
              <a:rPr lang="en-IE" sz="1200" kern="1200" dirty="0" smtClean="0">
                <a:solidFill>
                  <a:schemeClr val="tx1"/>
                </a:solidFill>
                <a:effectLst/>
                <a:latin typeface="+mn-lt"/>
                <a:ea typeface="+mn-ea"/>
                <a:cs typeface="+mn-cs"/>
              </a:rPr>
            </a:br>
            <a:r>
              <a:rPr lang="en-IE" sz="1200" b="1" kern="1200" dirty="0" smtClean="0">
                <a:solidFill>
                  <a:schemeClr val="tx1"/>
                </a:solidFill>
                <a:effectLst/>
                <a:latin typeface="+mn-lt"/>
                <a:ea typeface="+mn-ea"/>
                <a:cs typeface="+mn-cs"/>
              </a:rPr>
              <a:t>Brief explanation:</a:t>
            </a:r>
            <a:r>
              <a:rPr lang="en-IE" sz="1200" kern="1200" dirty="0" smtClean="0">
                <a:solidFill>
                  <a:schemeClr val="tx1"/>
                </a:solidFill>
                <a:effectLst/>
                <a:latin typeface="+mn-lt"/>
                <a:ea typeface="+mn-ea"/>
                <a:cs typeface="+mn-cs"/>
              </a:rPr>
              <a:t> Heat from the sun gets trapped inside the solar oven, which starts to get very hot. </a:t>
            </a:r>
            <a:endParaRPr lang="en-IE" dirty="0" smtClean="0">
              <a:effectLst/>
            </a:endParaRPr>
          </a:p>
          <a:p>
            <a:r>
              <a:rPr lang="en-IE" sz="1200" kern="1200" dirty="0" smtClean="0">
                <a:solidFill>
                  <a:schemeClr val="tx1"/>
                </a:solidFill>
                <a:effectLst/>
                <a:latin typeface="+mn-lt"/>
                <a:ea typeface="+mn-ea"/>
                <a:cs typeface="+mn-cs"/>
              </a:rPr>
              <a:t>How does it happen? The foil reflects rays of sunlight into the box. Rays pass through the plastic cellophane and heat up the air that is trapped inside. The black paper absorbs the heat at the bottom of the oven.</a:t>
            </a:r>
            <a:endParaRPr lang="en-IE" dirty="0" smtClean="0">
              <a:effectLst/>
            </a:endParaRPr>
          </a:p>
          <a:p>
            <a:r>
              <a:rPr lang="en-IE" sz="1200" kern="1200" dirty="0" smtClean="0">
                <a:solidFill>
                  <a:schemeClr val="tx1"/>
                </a:solidFill>
                <a:effectLst/>
                <a:latin typeface="+mn-lt"/>
                <a:ea typeface="+mn-ea"/>
                <a:cs typeface="+mn-cs"/>
              </a:rPr>
              <a:t/>
            </a:r>
            <a:br>
              <a:rPr lang="en-IE" sz="1200" kern="1200" dirty="0" smtClean="0">
                <a:solidFill>
                  <a:schemeClr val="tx1"/>
                </a:solidFill>
                <a:effectLst/>
                <a:latin typeface="+mn-lt"/>
                <a:ea typeface="+mn-ea"/>
                <a:cs typeface="+mn-cs"/>
              </a:rPr>
            </a:br>
            <a:r>
              <a:rPr lang="en-IE" sz="1200" b="1" kern="1200" dirty="0" smtClean="0">
                <a:solidFill>
                  <a:schemeClr val="tx1"/>
                </a:solidFill>
                <a:effectLst/>
                <a:latin typeface="+mn-lt"/>
                <a:ea typeface="+mn-ea"/>
                <a:cs typeface="+mn-cs"/>
              </a:rPr>
              <a:t>Investigation question: “Which oven will melt a square of chocolate</a:t>
            </a:r>
            <a:endParaRPr lang="en-IE" dirty="0" smtClean="0">
              <a:effectLst/>
            </a:endParaRPr>
          </a:p>
          <a:p>
            <a:r>
              <a:rPr lang="en-IE" sz="1200" b="1" kern="1200" dirty="0" smtClean="0">
                <a:solidFill>
                  <a:schemeClr val="tx1"/>
                </a:solidFill>
                <a:effectLst/>
                <a:latin typeface="+mn-lt"/>
                <a:ea typeface="+mn-ea"/>
                <a:cs typeface="+mn-cs"/>
              </a:rPr>
              <a:t>first?”</a:t>
            </a:r>
            <a:endParaRPr lang="en-IE" dirty="0" smtClean="0">
              <a:effectLst/>
            </a:endParaRPr>
          </a:p>
          <a:p>
            <a:r>
              <a:rPr lang="en-IE" sz="1200" kern="1200" dirty="0" smtClean="0">
                <a:solidFill>
                  <a:schemeClr val="tx1"/>
                </a:solidFill>
                <a:effectLst/>
                <a:latin typeface="+mn-lt"/>
                <a:ea typeface="+mn-ea"/>
                <a:cs typeface="+mn-cs"/>
              </a:rPr>
              <a:t/>
            </a:r>
            <a:br>
              <a:rPr lang="en-IE" sz="1200" kern="1200" dirty="0" smtClean="0">
                <a:solidFill>
                  <a:schemeClr val="tx1"/>
                </a:solidFill>
                <a:effectLst/>
                <a:latin typeface="+mn-lt"/>
                <a:ea typeface="+mn-ea"/>
                <a:cs typeface="+mn-cs"/>
              </a:rPr>
            </a:br>
            <a:endParaRPr lang="en-IE" sz="1200" kern="1200" dirty="0" smtClean="0">
              <a:solidFill>
                <a:schemeClr val="tx1"/>
              </a:solidFill>
              <a:effectLst/>
              <a:latin typeface="+mn-lt"/>
              <a:ea typeface="+mn-ea"/>
              <a:cs typeface="+mn-cs"/>
            </a:endParaRPr>
          </a:p>
          <a:p>
            <a:r>
              <a:rPr lang="en-IE" sz="1200" kern="1200" dirty="0" smtClean="0">
                <a:solidFill>
                  <a:schemeClr val="tx1"/>
                </a:solidFill>
                <a:effectLst/>
                <a:latin typeface="+mn-lt"/>
                <a:ea typeface="+mn-ea"/>
                <a:cs typeface="+mn-cs"/>
              </a:rPr>
              <a:t/>
            </a:r>
            <a:br>
              <a:rPr lang="en-IE" sz="1200" kern="1200" dirty="0" smtClean="0">
                <a:solidFill>
                  <a:schemeClr val="tx1"/>
                </a:solidFill>
                <a:effectLst/>
                <a:latin typeface="+mn-lt"/>
                <a:ea typeface="+mn-ea"/>
                <a:cs typeface="+mn-cs"/>
              </a:rPr>
            </a:br>
            <a:endParaRPr lang="en-IE" dirty="0"/>
          </a:p>
        </p:txBody>
      </p:sp>
      <p:sp>
        <p:nvSpPr>
          <p:cNvPr id="4" name="Slide Number Placeholder 3"/>
          <p:cNvSpPr>
            <a:spLocks noGrp="1"/>
          </p:cNvSpPr>
          <p:nvPr>
            <p:ph type="sldNum" sz="quarter" idx="10"/>
          </p:nvPr>
        </p:nvSpPr>
        <p:spPr/>
        <p:txBody>
          <a:bodyPr/>
          <a:lstStyle/>
          <a:p>
            <a:fld id="{30CA9193-5BAA-426F-88E0-5B5F44955424}" type="slidenum">
              <a:rPr lang="en-IE" smtClean="0"/>
              <a:t>6</a:t>
            </a:fld>
            <a:endParaRPr lang="en-IE"/>
          </a:p>
        </p:txBody>
      </p:sp>
    </p:spTree>
    <p:extLst>
      <p:ext uri="{BB962C8B-B14F-4D97-AF65-F5344CB8AC3E}">
        <p14:creationId xmlns:p14="http://schemas.microsoft.com/office/powerpoint/2010/main" val="9332866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Investigation Planning sheet</a:t>
            </a:r>
          </a:p>
          <a:p>
            <a:endParaRPr lang="en-IE" sz="1200" b="1" kern="1200" dirty="0" smtClean="0">
              <a:solidFill>
                <a:schemeClr val="tx1"/>
              </a:solidFill>
              <a:effectLst/>
              <a:latin typeface="+mn-lt"/>
              <a:ea typeface="+mn-ea"/>
              <a:cs typeface="+mn-cs"/>
            </a:endParaRPr>
          </a:p>
          <a:p>
            <a:r>
              <a:rPr lang="en-IE" sz="1200" b="1" kern="1200" dirty="0" smtClean="0">
                <a:solidFill>
                  <a:schemeClr val="tx1"/>
                </a:solidFill>
                <a:effectLst/>
                <a:latin typeface="+mn-lt"/>
                <a:ea typeface="+mn-ea"/>
                <a:cs typeface="+mn-cs"/>
              </a:rPr>
              <a:t>Investigation question: “Which oven will melt a square of chocolate</a:t>
            </a:r>
            <a:endParaRPr lang="en-IE" dirty="0" smtClean="0">
              <a:effectLst/>
            </a:endParaRPr>
          </a:p>
          <a:p>
            <a:r>
              <a:rPr lang="en-IE" sz="1200" b="1" kern="1200" dirty="0" smtClean="0">
                <a:solidFill>
                  <a:schemeClr val="tx1"/>
                </a:solidFill>
                <a:effectLst/>
                <a:latin typeface="+mn-lt"/>
                <a:ea typeface="+mn-ea"/>
                <a:cs typeface="+mn-cs"/>
              </a:rPr>
              <a:t>first?”</a:t>
            </a:r>
            <a:endParaRPr lang="en-IE" dirty="0" smtClean="0">
              <a:effectLst/>
            </a:endParaRPr>
          </a:p>
          <a:p>
            <a:r>
              <a:rPr lang="en-IE" sz="1200" kern="1200" dirty="0" smtClean="0">
                <a:solidFill>
                  <a:schemeClr val="tx1"/>
                </a:solidFill>
                <a:effectLst/>
                <a:latin typeface="+mn-lt"/>
                <a:ea typeface="+mn-ea"/>
                <a:cs typeface="+mn-cs"/>
              </a:rPr>
              <a:t>Present the investigation question to the children and ask them to think about how they could carry out this investigation. Each group records their ideas on PCM 14 (Planning</a:t>
            </a:r>
            <a:endParaRPr lang="en-IE" dirty="0" smtClean="0">
              <a:effectLst/>
            </a:endParaRPr>
          </a:p>
          <a:p>
            <a:r>
              <a:rPr lang="en-IE" sz="1200" kern="1200" dirty="0" smtClean="0">
                <a:solidFill>
                  <a:schemeClr val="tx1"/>
                </a:solidFill>
                <a:effectLst/>
                <a:latin typeface="+mn-lt"/>
                <a:ea typeface="+mn-ea"/>
                <a:cs typeface="+mn-cs"/>
              </a:rPr>
              <a:t>sheet). </a:t>
            </a:r>
            <a:endParaRPr lang="en-IE" dirty="0" smtClean="0">
              <a:effectLst/>
            </a:endParaRPr>
          </a:p>
          <a:p>
            <a:endParaRPr lang="en-IE" dirty="0"/>
          </a:p>
        </p:txBody>
      </p:sp>
      <p:sp>
        <p:nvSpPr>
          <p:cNvPr id="4" name="Slide Number Placeholder 3"/>
          <p:cNvSpPr>
            <a:spLocks noGrp="1"/>
          </p:cNvSpPr>
          <p:nvPr>
            <p:ph type="sldNum" sz="quarter" idx="10"/>
          </p:nvPr>
        </p:nvSpPr>
        <p:spPr/>
        <p:txBody>
          <a:bodyPr/>
          <a:lstStyle/>
          <a:p>
            <a:fld id="{30CA9193-5BAA-426F-88E0-5B5F44955424}" type="slidenum">
              <a:rPr lang="en-IE" smtClean="0"/>
              <a:t>7</a:t>
            </a:fld>
            <a:endParaRPr lang="en-IE"/>
          </a:p>
        </p:txBody>
      </p:sp>
    </p:spTree>
    <p:extLst>
      <p:ext uri="{BB962C8B-B14F-4D97-AF65-F5344CB8AC3E}">
        <p14:creationId xmlns:p14="http://schemas.microsoft.com/office/powerpoint/2010/main" val="19542249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Questions to promote fair test investigation</a:t>
            </a:r>
            <a:endParaRPr lang="en-IE" dirty="0" smtClean="0">
              <a:effectLst/>
            </a:endParaRPr>
          </a:p>
          <a:p>
            <a:endParaRPr lang="en-IE" sz="1200" b="1" kern="1200" dirty="0" smtClean="0">
              <a:solidFill>
                <a:schemeClr val="tx1"/>
              </a:solidFill>
              <a:effectLst/>
              <a:latin typeface="+mn-lt"/>
              <a:ea typeface="+mn-ea"/>
              <a:cs typeface="+mn-cs"/>
            </a:endParaRPr>
          </a:p>
          <a:p>
            <a:r>
              <a:rPr lang="en-IE" sz="1200" kern="1200" dirty="0" smtClean="0">
                <a:solidFill>
                  <a:schemeClr val="tx1"/>
                </a:solidFill>
                <a:effectLst/>
                <a:latin typeface="+mn-lt"/>
                <a:ea typeface="+mn-ea"/>
                <a:cs typeface="+mn-cs"/>
              </a:rPr>
              <a:t>1 How are you going to carry out the investigation?</a:t>
            </a:r>
            <a:endParaRPr lang="en-IE" dirty="0" smtClean="0">
              <a:effectLst/>
            </a:endParaRPr>
          </a:p>
          <a:p>
            <a:r>
              <a:rPr lang="en-IE" sz="1200" kern="1200" dirty="0" smtClean="0">
                <a:solidFill>
                  <a:schemeClr val="tx1"/>
                </a:solidFill>
                <a:effectLst/>
                <a:latin typeface="+mn-lt"/>
                <a:ea typeface="+mn-ea"/>
                <a:cs typeface="+mn-cs"/>
              </a:rPr>
              <a:t>2 How will you make it a fair test?</a:t>
            </a:r>
            <a:endParaRPr lang="en-IE" dirty="0" smtClean="0">
              <a:effectLst/>
            </a:endParaRPr>
          </a:p>
          <a:p>
            <a:r>
              <a:rPr lang="en-IE" sz="1200" kern="1200" dirty="0" smtClean="0">
                <a:solidFill>
                  <a:schemeClr val="tx1"/>
                </a:solidFill>
                <a:effectLst/>
                <a:latin typeface="+mn-lt"/>
                <a:ea typeface="+mn-ea"/>
                <a:cs typeface="+mn-cs"/>
              </a:rPr>
              <a:t>3 What will you change? (size of the pizza box)</a:t>
            </a:r>
            <a:endParaRPr lang="en-IE" dirty="0" smtClean="0">
              <a:effectLst/>
            </a:endParaRPr>
          </a:p>
          <a:p>
            <a:r>
              <a:rPr lang="en-IE" sz="1200" kern="1200" dirty="0" smtClean="0">
                <a:solidFill>
                  <a:schemeClr val="tx1"/>
                </a:solidFill>
                <a:effectLst/>
                <a:latin typeface="+mn-lt"/>
                <a:ea typeface="+mn-ea"/>
                <a:cs typeface="+mn-cs"/>
              </a:rPr>
              <a:t>4 What will you keep the same? (position in the sun, size of the piece of chocolate)</a:t>
            </a:r>
            <a:endParaRPr lang="en-IE" dirty="0" smtClean="0">
              <a:effectLst/>
            </a:endParaRPr>
          </a:p>
          <a:p>
            <a:r>
              <a:rPr lang="en-IE" sz="1200" kern="1200" dirty="0" smtClean="0">
                <a:solidFill>
                  <a:schemeClr val="tx1"/>
                </a:solidFill>
                <a:effectLst/>
                <a:latin typeface="+mn-lt"/>
                <a:ea typeface="+mn-ea"/>
                <a:cs typeface="+mn-cs"/>
              </a:rPr>
              <a:t>5 What do you predict will happen? Why?</a:t>
            </a:r>
            <a:endParaRPr lang="en-IE" dirty="0" smtClean="0">
              <a:effectLst/>
            </a:endParaRPr>
          </a:p>
          <a:p>
            <a:r>
              <a:rPr lang="en-IE" sz="1200" kern="1200" dirty="0" smtClean="0">
                <a:solidFill>
                  <a:schemeClr val="tx1"/>
                </a:solidFill>
                <a:effectLst/>
                <a:latin typeface="+mn-lt"/>
                <a:ea typeface="+mn-ea"/>
                <a:cs typeface="+mn-cs"/>
              </a:rPr>
              <a:t>6 What are you going to observe? (the chocolate melting)</a:t>
            </a:r>
            <a:endParaRPr lang="en-IE" dirty="0" smtClean="0">
              <a:effectLst/>
            </a:endParaRPr>
          </a:p>
          <a:p>
            <a:r>
              <a:rPr lang="en-IE" sz="1200" kern="1200" dirty="0" smtClean="0">
                <a:solidFill>
                  <a:schemeClr val="tx1"/>
                </a:solidFill>
                <a:effectLst/>
                <a:latin typeface="+mn-lt"/>
                <a:ea typeface="+mn-ea"/>
                <a:cs typeface="+mn-cs"/>
              </a:rPr>
              <a:t>7 How are you going to measure this? (how long it takes the chocolate to melt)</a:t>
            </a:r>
            <a:endParaRPr lang="en-IE" dirty="0" smtClean="0">
              <a:effectLst/>
            </a:endParaRPr>
          </a:p>
          <a:p>
            <a:r>
              <a:rPr lang="en-IE" sz="1200" b="1" kern="1200" dirty="0" smtClean="0">
                <a:solidFill>
                  <a:schemeClr val="tx1"/>
                </a:solidFill>
                <a:effectLst/>
                <a:latin typeface="+mn-lt"/>
                <a:ea typeface="+mn-ea"/>
                <a:cs typeface="+mn-cs"/>
              </a:rPr>
              <a:t/>
            </a:r>
            <a:br>
              <a:rPr lang="en-IE" sz="1200" b="1" kern="1200" dirty="0" smtClean="0">
                <a:solidFill>
                  <a:schemeClr val="tx1"/>
                </a:solidFill>
                <a:effectLst/>
                <a:latin typeface="+mn-lt"/>
                <a:ea typeface="+mn-ea"/>
                <a:cs typeface="+mn-cs"/>
              </a:rPr>
            </a:br>
            <a:endParaRPr lang="en-IE" sz="1200" b="1" kern="1200" dirty="0" smtClean="0">
              <a:solidFill>
                <a:schemeClr val="tx1"/>
              </a:solidFill>
              <a:effectLst/>
              <a:latin typeface="+mn-lt"/>
              <a:ea typeface="+mn-ea"/>
              <a:cs typeface="+mn-cs"/>
            </a:endParaRPr>
          </a:p>
          <a:p>
            <a:r>
              <a:rPr lang="en-IE" sz="1200" b="1" kern="1200" dirty="0" smtClean="0">
                <a:solidFill>
                  <a:schemeClr val="tx1"/>
                </a:solidFill>
                <a:effectLst/>
                <a:latin typeface="+mn-lt"/>
                <a:ea typeface="+mn-ea"/>
                <a:cs typeface="+mn-cs"/>
              </a:rPr>
              <a:t>Conduct the investigation by placing an equal amount of chocolate in each solar oven. Then place the three solar ovens in a sunny location. Discuss the results of</a:t>
            </a:r>
            <a:r>
              <a:rPr lang="en-IE" sz="1200" b="0" kern="1200" baseline="0" dirty="0" smtClean="0">
                <a:solidFill>
                  <a:schemeClr val="tx1"/>
                </a:solidFill>
                <a:effectLst/>
                <a:latin typeface="+mn-lt"/>
                <a:ea typeface="+mn-ea"/>
                <a:cs typeface="+mn-cs"/>
              </a:rPr>
              <a:t> </a:t>
            </a:r>
            <a:r>
              <a:rPr lang="en-IE" sz="1200" b="1" kern="1200" dirty="0" smtClean="0">
                <a:solidFill>
                  <a:schemeClr val="tx1"/>
                </a:solidFill>
                <a:effectLst/>
                <a:latin typeface="+mn-lt"/>
                <a:ea typeface="+mn-ea"/>
                <a:cs typeface="+mn-cs"/>
              </a:rPr>
              <a:t>the investigation. The investigation can be conducted as a whole class or group investigation, depending on how many pizza solar ovens have been made.</a:t>
            </a:r>
            <a:endParaRPr lang="en-IE" dirty="0"/>
          </a:p>
        </p:txBody>
      </p:sp>
      <p:sp>
        <p:nvSpPr>
          <p:cNvPr id="4" name="Slide Number Placeholder 3"/>
          <p:cNvSpPr>
            <a:spLocks noGrp="1"/>
          </p:cNvSpPr>
          <p:nvPr>
            <p:ph type="sldNum" sz="quarter" idx="10"/>
          </p:nvPr>
        </p:nvSpPr>
        <p:spPr/>
        <p:txBody>
          <a:bodyPr/>
          <a:lstStyle/>
          <a:p>
            <a:fld id="{30CA9193-5BAA-426F-88E0-5B5F44955424}" type="slidenum">
              <a:rPr lang="en-IE" smtClean="0"/>
              <a:t>8</a:t>
            </a:fld>
            <a:endParaRPr lang="en-IE"/>
          </a:p>
        </p:txBody>
      </p:sp>
    </p:spTree>
    <p:extLst>
      <p:ext uri="{BB962C8B-B14F-4D97-AF65-F5344CB8AC3E}">
        <p14:creationId xmlns:p14="http://schemas.microsoft.com/office/powerpoint/2010/main" val="30361433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kern="1200" dirty="0" smtClean="0">
                <a:solidFill>
                  <a:schemeClr val="tx1"/>
                </a:solidFill>
                <a:effectLst/>
                <a:latin typeface="+mn-lt"/>
                <a:ea typeface="+mn-ea"/>
                <a:cs typeface="+mn-cs"/>
              </a:rPr>
              <a:t>Directions for making the pizza box solar oven are available from </a:t>
            </a:r>
            <a:endParaRPr lang="en-IE" dirty="0" smtClean="0">
              <a:effectLst/>
            </a:endParaRPr>
          </a:p>
          <a:p>
            <a:r>
              <a:rPr lang="en-IE" sz="1200" b="1" kern="1200" dirty="0" smtClean="0">
                <a:solidFill>
                  <a:schemeClr val="tx1"/>
                </a:solidFill>
                <a:effectLst/>
                <a:latin typeface="+mn-lt"/>
                <a:ea typeface="+mn-ea"/>
                <a:cs typeface="+mn-cs"/>
              </a:rPr>
              <a:t>The Energy File: </a:t>
            </a:r>
            <a:endParaRPr lang="en-IE" dirty="0" smtClean="0">
              <a:effectLst/>
            </a:endParaRPr>
          </a:p>
          <a:p>
            <a:r>
              <a:rPr lang="en-IE" sz="1200" kern="1200" dirty="0" smtClean="0">
                <a:solidFill>
                  <a:schemeClr val="tx1"/>
                </a:solidFill>
                <a:effectLst/>
                <a:latin typeface="+mn-lt"/>
                <a:ea typeface="+mn-ea"/>
                <a:cs typeface="+mn-cs"/>
              </a:rPr>
              <a:t>The pizza box solar oven (page 32)</a:t>
            </a:r>
            <a:endParaRPr lang="en-IE" dirty="0" smtClean="0">
              <a:effectLst/>
            </a:endParaRPr>
          </a:p>
          <a:p>
            <a:r>
              <a:rPr lang="en-IE" sz="1200" kern="1200" dirty="0" smtClean="0">
                <a:solidFill>
                  <a:schemeClr val="tx1"/>
                </a:solidFill>
                <a:effectLst/>
                <a:latin typeface="+mn-lt"/>
                <a:ea typeface="+mn-ea"/>
                <a:cs typeface="+mn-cs"/>
              </a:rPr>
              <a:t/>
            </a:r>
            <a:br>
              <a:rPr lang="en-IE" sz="1200" kern="1200" dirty="0" smtClean="0">
                <a:solidFill>
                  <a:schemeClr val="tx1"/>
                </a:solidFill>
                <a:effectLst/>
                <a:latin typeface="+mn-lt"/>
                <a:ea typeface="+mn-ea"/>
                <a:cs typeface="+mn-cs"/>
              </a:rPr>
            </a:br>
            <a:endParaRPr lang="en-IE" sz="1200" kern="1200" dirty="0" smtClean="0">
              <a:solidFill>
                <a:schemeClr val="tx1"/>
              </a:solidFill>
              <a:effectLst/>
              <a:latin typeface="+mn-lt"/>
              <a:ea typeface="+mn-ea"/>
              <a:cs typeface="+mn-cs"/>
            </a:endParaRPr>
          </a:p>
          <a:p>
            <a:r>
              <a:rPr lang="en-IE" sz="1200" b="1" kern="1200" dirty="0" smtClean="0">
                <a:solidFill>
                  <a:schemeClr val="tx1"/>
                </a:solidFill>
                <a:effectLst/>
                <a:latin typeface="+mn-lt"/>
                <a:ea typeface="+mn-ea"/>
                <a:cs typeface="+mn-cs"/>
              </a:rPr>
              <a:t>Download from http://www.seai.ie/Schools/Primary_Schools/Resources_Available/The_Energy_File1.pdf?iframe=true&amp;width=1024&amp;height=768</a:t>
            </a:r>
            <a:endParaRPr lang="en-IE" dirty="0" smtClean="0">
              <a:effectLst/>
            </a:endParaRPr>
          </a:p>
          <a:p>
            <a:r>
              <a:rPr lang="en-IE" sz="1200" b="1" kern="1200" dirty="0" smtClean="0">
                <a:solidFill>
                  <a:schemeClr val="tx1"/>
                </a:solidFill>
                <a:effectLst/>
                <a:latin typeface="+mn-lt"/>
                <a:ea typeface="+mn-ea"/>
                <a:cs typeface="+mn-cs"/>
              </a:rPr>
              <a:t/>
            </a:r>
            <a:br>
              <a:rPr lang="en-IE" sz="1200" b="1" kern="1200" dirty="0" smtClean="0">
                <a:solidFill>
                  <a:schemeClr val="tx1"/>
                </a:solidFill>
                <a:effectLst/>
                <a:latin typeface="+mn-lt"/>
                <a:ea typeface="+mn-ea"/>
                <a:cs typeface="+mn-cs"/>
              </a:rPr>
            </a:br>
            <a:endParaRPr lang="en-IE" dirty="0"/>
          </a:p>
        </p:txBody>
      </p:sp>
      <p:sp>
        <p:nvSpPr>
          <p:cNvPr id="4" name="Slide Number Placeholder 3"/>
          <p:cNvSpPr>
            <a:spLocks noGrp="1"/>
          </p:cNvSpPr>
          <p:nvPr>
            <p:ph type="sldNum" sz="quarter" idx="10"/>
          </p:nvPr>
        </p:nvSpPr>
        <p:spPr/>
        <p:txBody>
          <a:bodyPr/>
          <a:lstStyle/>
          <a:p>
            <a:fld id="{30CA9193-5BAA-426F-88E0-5B5F44955424}" type="slidenum">
              <a:rPr lang="en-IE" smtClean="0"/>
              <a:t>9</a:t>
            </a:fld>
            <a:endParaRPr lang="en-IE"/>
          </a:p>
        </p:txBody>
      </p:sp>
    </p:spTree>
    <p:extLst>
      <p:ext uri="{BB962C8B-B14F-4D97-AF65-F5344CB8AC3E}">
        <p14:creationId xmlns:p14="http://schemas.microsoft.com/office/powerpoint/2010/main" val="8780639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52C162E4-BDC8-4D77-AACC-A1958C83DBA4}" type="datetimeFigureOut">
              <a:rPr lang="en-IE" smtClean="0"/>
              <a:t>30/01/2014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B678FE2-B3DC-4499-AA65-44D46718AEF3}" type="slidenum">
              <a:rPr lang="en-IE" smtClean="0"/>
              <a:t>‹#›</a:t>
            </a:fld>
            <a:endParaRPr lang="en-IE"/>
          </a:p>
        </p:txBody>
      </p:sp>
    </p:spTree>
    <p:extLst>
      <p:ext uri="{BB962C8B-B14F-4D97-AF65-F5344CB8AC3E}">
        <p14:creationId xmlns:p14="http://schemas.microsoft.com/office/powerpoint/2010/main" val="38609306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52C162E4-BDC8-4D77-AACC-A1958C83DBA4}" type="datetimeFigureOut">
              <a:rPr lang="en-IE" smtClean="0"/>
              <a:t>30/01/2014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B678FE2-B3DC-4499-AA65-44D46718AEF3}" type="slidenum">
              <a:rPr lang="en-IE" smtClean="0"/>
              <a:t>‹#›</a:t>
            </a:fld>
            <a:endParaRPr lang="en-IE"/>
          </a:p>
        </p:txBody>
      </p:sp>
    </p:spTree>
    <p:extLst>
      <p:ext uri="{BB962C8B-B14F-4D97-AF65-F5344CB8AC3E}">
        <p14:creationId xmlns:p14="http://schemas.microsoft.com/office/powerpoint/2010/main" val="3445842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52C162E4-BDC8-4D77-AACC-A1958C83DBA4}" type="datetimeFigureOut">
              <a:rPr lang="en-IE" smtClean="0"/>
              <a:t>30/01/2014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B678FE2-B3DC-4499-AA65-44D46718AEF3}" type="slidenum">
              <a:rPr lang="en-IE" smtClean="0"/>
              <a:t>‹#›</a:t>
            </a:fld>
            <a:endParaRPr lang="en-IE"/>
          </a:p>
        </p:txBody>
      </p:sp>
    </p:spTree>
    <p:extLst>
      <p:ext uri="{BB962C8B-B14F-4D97-AF65-F5344CB8AC3E}">
        <p14:creationId xmlns:p14="http://schemas.microsoft.com/office/powerpoint/2010/main" val="3938811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52C162E4-BDC8-4D77-AACC-A1958C83DBA4}" type="datetimeFigureOut">
              <a:rPr lang="en-IE" smtClean="0"/>
              <a:t>30/01/2014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B678FE2-B3DC-4499-AA65-44D46718AEF3}" type="slidenum">
              <a:rPr lang="en-IE" smtClean="0"/>
              <a:t>‹#›</a:t>
            </a:fld>
            <a:endParaRPr lang="en-IE"/>
          </a:p>
        </p:txBody>
      </p:sp>
    </p:spTree>
    <p:extLst>
      <p:ext uri="{BB962C8B-B14F-4D97-AF65-F5344CB8AC3E}">
        <p14:creationId xmlns:p14="http://schemas.microsoft.com/office/powerpoint/2010/main" val="3402409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C162E4-BDC8-4D77-AACC-A1958C83DBA4}" type="datetimeFigureOut">
              <a:rPr lang="en-IE" smtClean="0"/>
              <a:t>30/01/2014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B678FE2-B3DC-4499-AA65-44D46718AEF3}" type="slidenum">
              <a:rPr lang="en-IE" smtClean="0"/>
              <a:t>‹#›</a:t>
            </a:fld>
            <a:endParaRPr lang="en-IE"/>
          </a:p>
        </p:txBody>
      </p:sp>
    </p:spTree>
    <p:extLst>
      <p:ext uri="{BB962C8B-B14F-4D97-AF65-F5344CB8AC3E}">
        <p14:creationId xmlns:p14="http://schemas.microsoft.com/office/powerpoint/2010/main" val="530396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52C162E4-BDC8-4D77-AACC-A1958C83DBA4}" type="datetimeFigureOut">
              <a:rPr lang="en-IE" smtClean="0"/>
              <a:t>30/01/2014</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8B678FE2-B3DC-4499-AA65-44D46718AEF3}" type="slidenum">
              <a:rPr lang="en-IE" smtClean="0"/>
              <a:t>‹#›</a:t>
            </a:fld>
            <a:endParaRPr lang="en-IE"/>
          </a:p>
        </p:txBody>
      </p:sp>
    </p:spTree>
    <p:extLst>
      <p:ext uri="{BB962C8B-B14F-4D97-AF65-F5344CB8AC3E}">
        <p14:creationId xmlns:p14="http://schemas.microsoft.com/office/powerpoint/2010/main" val="1987740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52C162E4-BDC8-4D77-AACC-A1958C83DBA4}" type="datetimeFigureOut">
              <a:rPr lang="en-IE" smtClean="0"/>
              <a:t>30/01/2014</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8B678FE2-B3DC-4499-AA65-44D46718AEF3}" type="slidenum">
              <a:rPr lang="en-IE" smtClean="0"/>
              <a:t>‹#›</a:t>
            </a:fld>
            <a:endParaRPr lang="en-IE"/>
          </a:p>
        </p:txBody>
      </p:sp>
    </p:spTree>
    <p:extLst>
      <p:ext uri="{BB962C8B-B14F-4D97-AF65-F5344CB8AC3E}">
        <p14:creationId xmlns:p14="http://schemas.microsoft.com/office/powerpoint/2010/main" val="3734868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52C162E4-BDC8-4D77-AACC-A1958C83DBA4}" type="datetimeFigureOut">
              <a:rPr lang="en-IE" smtClean="0"/>
              <a:t>30/01/2014</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8B678FE2-B3DC-4499-AA65-44D46718AEF3}" type="slidenum">
              <a:rPr lang="en-IE" smtClean="0"/>
              <a:t>‹#›</a:t>
            </a:fld>
            <a:endParaRPr lang="en-IE"/>
          </a:p>
        </p:txBody>
      </p:sp>
    </p:spTree>
    <p:extLst>
      <p:ext uri="{BB962C8B-B14F-4D97-AF65-F5344CB8AC3E}">
        <p14:creationId xmlns:p14="http://schemas.microsoft.com/office/powerpoint/2010/main" val="1725788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C162E4-BDC8-4D77-AACC-A1958C83DBA4}" type="datetimeFigureOut">
              <a:rPr lang="en-IE" smtClean="0"/>
              <a:t>30/01/2014</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8B678FE2-B3DC-4499-AA65-44D46718AEF3}" type="slidenum">
              <a:rPr lang="en-IE" smtClean="0"/>
              <a:t>‹#›</a:t>
            </a:fld>
            <a:endParaRPr lang="en-IE"/>
          </a:p>
        </p:txBody>
      </p:sp>
    </p:spTree>
    <p:extLst>
      <p:ext uri="{BB962C8B-B14F-4D97-AF65-F5344CB8AC3E}">
        <p14:creationId xmlns:p14="http://schemas.microsoft.com/office/powerpoint/2010/main" val="25492443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C162E4-BDC8-4D77-AACC-A1958C83DBA4}" type="datetimeFigureOut">
              <a:rPr lang="en-IE" smtClean="0"/>
              <a:t>30/01/2014</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8B678FE2-B3DC-4499-AA65-44D46718AEF3}" type="slidenum">
              <a:rPr lang="en-IE" smtClean="0"/>
              <a:t>‹#›</a:t>
            </a:fld>
            <a:endParaRPr lang="en-IE"/>
          </a:p>
        </p:txBody>
      </p:sp>
    </p:spTree>
    <p:extLst>
      <p:ext uri="{BB962C8B-B14F-4D97-AF65-F5344CB8AC3E}">
        <p14:creationId xmlns:p14="http://schemas.microsoft.com/office/powerpoint/2010/main" val="27352590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C162E4-BDC8-4D77-AACC-A1958C83DBA4}" type="datetimeFigureOut">
              <a:rPr lang="en-IE" smtClean="0"/>
              <a:t>30/01/2014</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8B678FE2-B3DC-4499-AA65-44D46718AEF3}" type="slidenum">
              <a:rPr lang="en-IE" smtClean="0"/>
              <a:t>‹#›</a:t>
            </a:fld>
            <a:endParaRPr lang="en-IE"/>
          </a:p>
        </p:txBody>
      </p:sp>
    </p:spTree>
    <p:extLst>
      <p:ext uri="{BB962C8B-B14F-4D97-AF65-F5344CB8AC3E}">
        <p14:creationId xmlns:p14="http://schemas.microsoft.com/office/powerpoint/2010/main" val="216891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C162E4-BDC8-4D77-AACC-A1958C83DBA4}" type="datetimeFigureOut">
              <a:rPr lang="en-IE" smtClean="0"/>
              <a:t>30/01/2014</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678FE2-B3DC-4499-AA65-44D46718AEF3}" type="slidenum">
              <a:rPr lang="en-IE" smtClean="0"/>
              <a:t>‹#›</a:t>
            </a:fld>
            <a:endParaRPr lang="en-IE"/>
          </a:p>
        </p:txBody>
      </p:sp>
    </p:spTree>
    <p:extLst>
      <p:ext uri="{BB962C8B-B14F-4D97-AF65-F5344CB8AC3E}">
        <p14:creationId xmlns:p14="http://schemas.microsoft.com/office/powerpoint/2010/main" val="17706569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37" y="32614"/>
            <a:ext cx="9126163" cy="68702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5400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7" y="0"/>
            <a:ext cx="9141443" cy="68817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894589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836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894589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09881"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894589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5718"/>
            <a:ext cx="9144000" cy="68836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894589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49" y="0"/>
            <a:ext cx="9138351" cy="68794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894589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836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894589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836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894589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836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894589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0900" y="114300"/>
            <a:ext cx="4900613" cy="6629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439706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836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894589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25" y="0"/>
            <a:ext cx="9191425"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894589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TotalTime>
  <Words>534</Words>
  <Application>Microsoft Office PowerPoint</Application>
  <PresentationFormat>On-screen Show (4:3)</PresentationFormat>
  <Paragraphs>71</Paragraphs>
  <Slides>12</Slides>
  <Notes>10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St.Patrick Collage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Mary Glynn</dc:creator>
  <cp:lastModifiedBy>Cannon Aoife</cp:lastModifiedBy>
  <cp:revision>5</cp:revision>
  <dcterms:created xsi:type="dcterms:W3CDTF">2014-01-21T18:39:23Z</dcterms:created>
  <dcterms:modified xsi:type="dcterms:W3CDTF">2014-01-30T12:35:05Z</dcterms:modified>
</cp:coreProperties>
</file>