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96" r:id="rId5"/>
    <p:sldId id="560" r:id="rId6"/>
    <p:sldId id="561" r:id="rId7"/>
    <p:sldId id="598" r:id="rId8"/>
    <p:sldId id="577" r:id="rId9"/>
    <p:sldId id="610" r:id="rId10"/>
    <p:sldId id="616" r:id="rId11"/>
    <p:sldId id="611" r:id="rId12"/>
    <p:sldId id="613" r:id="rId13"/>
    <p:sldId id="624" r:id="rId14"/>
    <p:sldId id="625" r:id="rId15"/>
    <p:sldId id="636" r:id="rId16"/>
    <p:sldId id="652" r:id="rId17"/>
    <p:sldId id="637" r:id="rId18"/>
    <p:sldId id="650" r:id="rId19"/>
    <p:sldId id="638" r:id="rId20"/>
    <p:sldId id="657" r:id="rId21"/>
    <p:sldId id="715" r:id="rId22"/>
    <p:sldId id="420" r:id="rId23"/>
    <p:sldId id="440" r:id="rId24"/>
    <p:sldId id="645" r:id="rId25"/>
    <p:sldId id="720" r:id="rId26"/>
    <p:sldId id="996" r:id="rId27"/>
    <p:sldId id="354" r:id="rId28"/>
    <p:sldId id="356" r:id="rId29"/>
    <p:sldId id="357" r:id="rId30"/>
    <p:sldId id="708" r:id="rId31"/>
    <p:sldId id="716" r:id="rId32"/>
    <p:sldId id="718" r:id="rId33"/>
    <p:sldId id="353" r:id="rId34"/>
  </p:sldIdLst>
  <p:sldSz cx="12188825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009A53-73E2-496D-996E-2AB8E45EA450}">
          <p14:sldIdLst>
            <p14:sldId id="396"/>
            <p14:sldId id="560"/>
            <p14:sldId id="561"/>
            <p14:sldId id="598"/>
            <p14:sldId id="577"/>
            <p14:sldId id="610"/>
            <p14:sldId id="616"/>
            <p14:sldId id="611"/>
            <p14:sldId id="613"/>
            <p14:sldId id="624"/>
            <p14:sldId id="625"/>
            <p14:sldId id="636"/>
            <p14:sldId id="652"/>
            <p14:sldId id="637"/>
            <p14:sldId id="650"/>
            <p14:sldId id="638"/>
            <p14:sldId id="657"/>
            <p14:sldId id="715"/>
            <p14:sldId id="420"/>
            <p14:sldId id="440"/>
            <p14:sldId id="645"/>
            <p14:sldId id="720"/>
            <p14:sldId id="996"/>
            <p14:sldId id="354"/>
            <p14:sldId id="356"/>
            <p14:sldId id="357"/>
            <p14:sldId id="708"/>
            <p14:sldId id="716"/>
            <p14:sldId id="718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46">
          <p15:clr>
            <a:srgbClr val="A4A3A4"/>
          </p15:clr>
        </p15:guide>
        <p15:guide id="2" orient="horz" pos="4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558">
          <p15:clr>
            <a:srgbClr val="A4A3A4"/>
          </p15:clr>
        </p15:guide>
        <p15:guide id="5" pos="7277">
          <p15:clr>
            <a:srgbClr val="A4A3A4"/>
          </p15:clr>
        </p15:guide>
        <p15:guide id="6" pos="71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yle Orla" initials="CO" lastIdx="1" clrIdx="0">
    <p:extLst>
      <p:ext uri="{19B8F6BF-5375-455C-9EA6-DF929625EA0E}">
        <p15:presenceInfo xmlns:p15="http://schemas.microsoft.com/office/powerpoint/2012/main" userId="S::Orla.Coyle@seai.ie::50129fca-9089-4040-91e9-338d65bc32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CCFF"/>
    <a:srgbClr val="CCCCFF"/>
    <a:srgbClr val="33CCFF"/>
    <a:srgbClr val="99CCFF"/>
    <a:srgbClr val="FFCC00"/>
    <a:srgbClr val="CCFF99"/>
    <a:srgbClr val="318B8F"/>
    <a:srgbClr val="CC00FF"/>
    <a:srgbClr val="198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0326C1-ECC2-4D35-BFB8-3A6535982D64}" v="23" dt="2019-09-25T16:10:54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41" autoAdjust="0"/>
  </p:normalViewPr>
  <p:slideViewPr>
    <p:cSldViewPr snapToGrid="0">
      <p:cViewPr varScale="1">
        <p:scale>
          <a:sx n="95" d="100"/>
          <a:sy n="95" d="100"/>
        </p:scale>
        <p:origin x="1158" y="90"/>
      </p:cViewPr>
      <p:guideLst>
        <p:guide orient="horz" pos="3846"/>
        <p:guide orient="horz" pos="4300"/>
        <p:guide orient="horz" pos="2924"/>
        <p:guide pos="558"/>
        <p:guide pos="7277"/>
        <p:guide pos="71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ai-my.sharepoint.com/personal/orla_coyle_seai_ie/Documents/NZEB%20Part%20L/Domestic/RIA/DEAP%204%20RER/Summary%20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42988752953985"/>
          <c:y val="5.6211851707048135E-2"/>
          <c:w val="0.85700220693027862"/>
          <c:h val="0.83326017147933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4F-4BAB-A63F-D2B18C082288}"/>
              </c:ext>
            </c:extLst>
          </c:dPt>
          <c:cat>
            <c:numRef>
              <c:f>Sheet1!$A$5:$A$8</c:f>
              <c:numCache>
                <c:formatCode>General</c:formatCode>
                <c:ptCount val="4"/>
                <c:pt idx="0">
                  <c:v>2005</c:v>
                </c:pt>
                <c:pt idx="1">
                  <c:v>2007</c:v>
                </c:pt>
                <c:pt idx="2">
                  <c:v>2011</c:v>
                </c:pt>
                <c:pt idx="3">
                  <c:v>2018</c:v>
                </c:pt>
              </c:numCache>
            </c:numRef>
          </c:cat>
          <c:val>
            <c:numRef>
              <c:f>Sheet1!$B$5:$B$8</c:f>
              <c:numCache>
                <c:formatCode>General</c:formatCode>
                <c:ptCount val="4"/>
                <c:pt idx="0">
                  <c:v>160</c:v>
                </c:pt>
                <c:pt idx="1">
                  <c:v>90</c:v>
                </c:pt>
                <c:pt idx="2">
                  <c:v>60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4F-4BAB-A63F-D2B18C082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97120"/>
        <c:axId val="43398656"/>
      </c:barChart>
      <c:catAx>
        <c:axId val="4339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1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8656"/>
        <c:crosses val="autoZero"/>
        <c:auto val="1"/>
        <c:lblAlgn val="ctr"/>
        <c:lblOffset val="100"/>
        <c:noMultiLvlLbl val="0"/>
      </c:catAx>
      <c:valAx>
        <c:axId val="4339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9" b="1" i="0" u="none" strike="noStrike" kern="1200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E" dirty="0"/>
                  <a:t>kWh/m</a:t>
                </a:r>
                <a:r>
                  <a:rPr lang="en-IE" baseline="30000" dirty="0"/>
                  <a:t>2</a:t>
                </a:r>
                <a:r>
                  <a:rPr lang="en-IE" dirty="0"/>
                  <a:t>/yr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9" b="1" i="0" u="none" strike="noStrike" kern="1200" baseline="0">
                  <a:solidFill>
                    <a:srgbClr val="000000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1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7120"/>
        <c:crosses val="autoZero"/>
        <c:crossBetween val="between"/>
      </c:valAx>
      <c:spPr>
        <a:noFill/>
        <a:ln w="25392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1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E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NZEB Apartment </a:t>
            </a:r>
          </a:p>
          <a:p>
            <a:pPr>
              <a:defRPr sz="2000">
                <a:solidFill>
                  <a:schemeClr val="tx1"/>
                </a:solidFill>
              </a:defRPr>
            </a:pPr>
            <a:r>
              <a:rPr lang="en-IE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(Regulatory Impact Assessment)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rgbClr val="00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7E-41D3-B99F-9608EA40BCF9}"/>
              </c:ext>
            </c:extLst>
          </c:dPt>
          <c:dPt>
            <c:idx val="1"/>
            <c:bubble3D val="0"/>
            <c:spPr>
              <a:solidFill>
                <a:srgbClr val="009C7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7E-41D3-B99F-9608EA40BC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7E-41D3-B99F-9608EA40BC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7E-41D3-B99F-9608EA40BCF9}"/>
              </c:ext>
            </c:extLst>
          </c:dPt>
          <c:cat>
            <c:strRef>
              <c:f>Sheet2!$B$25:$B$28</c:f>
              <c:strCache>
                <c:ptCount val="4"/>
                <c:pt idx="0">
                  <c:v>Primary Space Heating</c:v>
                </c:pt>
                <c:pt idx="1">
                  <c:v>Primary Water Heating</c:v>
                </c:pt>
                <c:pt idx="2">
                  <c:v>Primary Lighting</c:v>
                </c:pt>
                <c:pt idx="3">
                  <c:v>Primary Pumps/ Fans</c:v>
                </c:pt>
              </c:strCache>
            </c:strRef>
          </c:cat>
          <c:val>
            <c:numRef>
              <c:f>Sheet2!$C$25:$C$28</c:f>
              <c:numCache>
                <c:formatCode>General</c:formatCode>
                <c:ptCount val="4"/>
                <c:pt idx="0">
                  <c:v>68</c:v>
                </c:pt>
                <c:pt idx="1">
                  <c:v>2554</c:v>
                </c:pt>
                <c:pt idx="2">
                  <c:v>358</c:v>
                </c:pt>
                <c:pt idx="3">
                  <c:v>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7E-41D3-B99F-9608EA40B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0.38888</cdr:x>
      <cdr:y>0.40232</cdr:y>
    </cdr:from>
    <cdr:to>
      <cdr:x>0.5</cdr:x>
      <cdr:y>0.46744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040309" y="1786395"/>
          <a:ext cx="1154493" cy="289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400" dirty="0"/>
            <a:t>EPC 0.6</a:t>
          </a:r>
        </a:p>
      </cdr:txBody>
    </cdr:sp>
  </cdr:relSizeAnchor>
  <cdr:relSizeAnchor xmlns:cdr="http://schemas.openxmlformats.org/drawingml/2006/chartDrawing">
    <cdr:from>
      <cdr:x>0.60695</cdr:x>
      <cdr:y>0.52984</cdr:y>
    </cdr:from>
    <cdr:to>
      <cdr:x>0.71806</cdr:x>
      <cdr:y>0.59265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305995" y="2352632"/>
          <a:ext cx="1154389" cy="278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400" dirty="0"/>
            <a:t>EPC 0.4</a:t>
          </a:r>
        </a:p>
      </cdr:txBody>
    </cdr:sp>
  </cdr:relSizeAnchor>
  <cdr:relSizeAnchor xmlns:cdr="http://schemas.openxmlformats.org/drawingml/2006/chartDrawing">
    <cdr:from>
      <cdr:x>0.82024</cdr:x>
      <cdr:y>0.61244</cdr:y>
    </cdr:from>
    <cdr:to>
      <cdr:x>0.93135</cdr:x>
      <cdr:y>0.69863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8522008" y="2719398"/>
          <a:ext cx="1154389" cy="382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400" dirty="0"/>
            <a:t>EPC 0.3</a:t>
          </a:r>
        </a:p>
      </cdr:txBody>
    </cdr:sp>
  </cdr:relSizeAnchor>
  <cdr:relSizeAnchor xmlns:cdr="http://schemas.openxmlformats.org/drawingml/2006/chartDrawing">
    <cdr:from>
      <cdr:x>0.17419</cdr:x>
      <cdr:y>0.06098</cdr:y>
    </cdr:from>
    <cdr:to>
      <cdr:x>0.28531</cdr:x>
      <cdr:y>0.12611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0DDBDCB0-9E6A-47B5-ABF1-D1CAE88A6B7B}"/>
            </a:ext>
          </a:extLst>
        </cdr:cNvPr>
        <cdr:cNvSpPr txBox="1"/>
      </cdr:nvSpPr>
      <cdr:spPr>
        <a:xfrm xmlns:a="http://schemas.openxmlformats.org/drawingml/2006/main">
          <a:off x="1809771" y="270772"/>
          <a:ext cx="1154493" cy="289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400" dirty="0"/>
            <a:t>EPC 1.0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1730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404" y="1"/>
            <a:ext cx="3078428" cy="511730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0B6A4612-C1B7-844A-AC99-B54EF68206B4}" type="datetimeFigureOut">
              <a:rPr lang="en-US" smtClean="0">
                <a:latin typeface="Arial"/>
              </a:rPr>
              <a:t>11/1/2019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515"/>
            <a:ext cx="3078428" cy="511730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404" y="9720515"/>
            <a:ext cx="3078428" cy="511730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6089DCCA-79C2-1542-A5AD-8FDDCFC003B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1730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404" y="1"/>
            <a:ext cx="3078428" cy="511730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>
                <a:latin typeface="Arial"/>
              </a:defRPr>
            </a:lvl1pPr>
          </a:lstStyle>
          <a:p>
            <a:fld id="{7297AA5F-BF32-4543-8C36-A2A05FA01170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0" tIns="47325" rIns="94650" bIns="47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7"/>
          </a:xfrm>
          <a:prstGeom prst="rect">
            <a:avLst/>
          </a:prstGeom>
        </p:spPr>
        <p:txBody>
          <a:bodyPr vert="horz" lIns="94650" tIns="47325" rIns="94650" bIns="47325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515"/>
            <a:ext cx="3078428" cy="511730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404" y="9720515"/>
            <a:ext cx="3078428" cy="511730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>
                <a:latin typeface="Arial"/>
              </a:defRPr>
            </a:lvl1pPr>
          </a:lstStyle>
          <a:p>
            <a:fld id="{B81A8559-22CA-8E41-817F-7051BB5C9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8559-22CA-8E41-817F-7051BB5C97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8559-22CA-8E41-817F-7051BB5C971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96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Table 5 insulation at ceiling = 0.16 W/m2K</a:t>
            </a:r>
          </a:p>
          <a:p>
            <a:r>
              <a:rPr lang="en-IE" dirty="0"/>
              <a:t>Table 5 insulation at wall</a:t>
            </a:r>
            <a:r>
              <a:rPr lang="en-IE" baseline="0" dirty="0"/>
              <a:t> = 0.55 W/m2K cavity wall, 0.35 W/m2K other wall.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0BB60-3617-4206-93CA-9352F8403B0B}" type="slidenum">
              <a:rPr lang="en-IE" smtClean="0"/>
              <a:pPr>
                <a:defRPr/>
              </a:pPr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081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A8559-22CA-8E41-817F-7051BB5C971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1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A8559-22CA-8E41-817F-7051BB5C9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61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846A38D8-64A3-4FDA-83DF-0583621BD4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5611619F-90A4-40A8-8ED1-ECACC3EEC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459432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846A38D8-64A3-4FDA-83DF-0583621BD4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5611619F-90A4-40A8-8ED1-ECACC3EEC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altLang="en-US" dirty="0"/>
              <a:t>Part L backstop values interlinked with part F ventilation strategies. All houses to be air tightness tested.</a:t>
            </a:r>
          </a:p>
          <a:p>
            <a:endParaRPr lang="en-IE" altLang="en-US" dirty="0"/>
          </a:p>
          <a:p>
            <a:r>
              <a:rPr lang="en-IE" altLang="en-US" dirty="0"/>
              <a:t>NV: If achieved Air tightness is lower than design air tightness of 3, then appropriate additional measures should be implemented to ensure adequate ventilation.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08EAF88-EB7B-4473-B053-F48FB98265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A0613BBE-43AE-4F06-9E93-AC1DF173C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altLang="en-US" dirty="0"/>
              <a:t>Quality and Qualifications Ireland </a:t>
            </a:r>
          </a:p>
          <a:p>
            <a:r>
              <a:rPr lang="en-IE" altLang="en-US" dirty="0"/>
              <a:t>Education Training Board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48E162BE-38CC-4AF0-AB7F-2B68239594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3D4DB9D2-EFBB-4D6B-B75D-DE7A23839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Icons/SEAI_WhtLogo_Lrg.png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Arrow.png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lgreen.jpg" TargetMode="External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Pink_Gradient_Back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WindTurbine.png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Pink_Gradient_Back.jpg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Pink_Gradient_Back.jpg" TargetMode="External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adient_Yellow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Pylon.png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adient_Yellow.jpg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adient_Yellow.jpg" TargetMode="External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Icons/SEAI_LogoPos_Lrg.png" TargetMode="Externa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Volumes/Work%20Folder/Clients/SEAI/XXXX_SEAI_PPT_Template/2%20Creative/Creative%20Support%20Files/Images/SEAI_Icons/White/SEAI_Services.png" TargetMode="External"/><Relationship Id="rId5" Type="http://schemas.openxmlformats.org/officeDocument/2006/relationships/image" Target="../media/image21.png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Volumes/Work%20Folder/Clients/SEAI/XXXX_SEAI_PPT_Template/2%20Creative/Creative%20Support%20Files/Images/SEAI_Wht.png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col.png" TargetMode="Externa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7" Type="http://schemas.openxmlformats.org/officeDocument/2006/relationships/image" Target="file://localhost/Volumes/Work%20Folder/Clients/SEAI/XXXX_SEAI_PPT_Template/2%20Creative/Creative%20Support%20Files/Images/SEAI_Icons/White/SEAI_Industry.pn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eyLines3.png" TargetMode="External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Lines_Gradient_Dblue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White_Lines_2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%20Folder/Clients/SEAI/XXXX_SEAI_PPT_Template/2%20Creative/Creative%20Support%20Files/Images/Green_Gradient.jpg" TargetMode="External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Work%20Folder/Clients/SEAI/XXXX_SEAI_PPT_Template/2%20Creative/Creative%20Support%20Files/Images/SEAI_Wht.png" TargetMode="Externa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" y="0"/>
            <a:ext cx="12195305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9826750" y="6075666"/>
            <a:ext cx="141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www.seai.ie</a:t>
            </a:r>
          </a:p>
        </p:txBody>
      </p:sp>
      <p:pic>
        <p:nvPicPr>
          <p:cNvPr id="6" name="SEAI_WhtLogo_Lrg.png" descr="/Volumes/Work Folder/Clients/SEAI/XXXX_SEAI_PPT_Template/2 Creative/Creative Support Files/Images/Icons/SEAI_WhtLogo_Lrg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13" y="2279123"/>
            <a:ext cx="5814817" cy="15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952604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8" name="Picture 7" descr="SEAI_Community_Icon_White_RGB_LoRes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61"/>
          <a:stretch/>
        </p:blipFill>
        <p:spPr>
          <a:xfrm>
            <a:off x="7871285" y="2585742"/>
            <a:ext cx="3517116" cy="330220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91534" y="1936980"/>
            <a:ext cx="7491934" cy="279189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491934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95260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534" y="1936980"/>
            <a:ext cx="7491934" cy="279189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491934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8" name="SEAI_Arrow.png" descr="/Volumes/Work Folder/Clients/SEAI/XXXX_SEAI_PPT_Template/2 Creative/Creative Support Files/Images/SEAI_Icons/White/SEAI_Arrow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23" y="3379180"/>
            <a:ext cx="4343344" cy="23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3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40" y="-44548"/>
            <a:ext cx="12345022" cy="70417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534" y="1936980"/>
            <a:ext cx="7491934" cy="279189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491934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2" name="Picture 1" descr="SEAI_Public Sector_Icon_1col_Print-12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25" y="287401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1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 4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nes_Gradient_lgreen.jpg" descr="/Volumes/Work Folder/Clients/SEAI/XXXX_SEAI_PPT_Template/2 Creative/Creative Support Files/Images/Lines_Gradient_lgreen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95260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1534" y="1936980"/>
            <a:ext cx="7491934" cy="279189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491934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340925" y="1910080"/>
            <a:ext cx="3058581" cy="37391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Insert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8304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nk_Gradient_Back.jpg" descr="/Volumes/Work Folder/Clients/SEAI/XXXX_SEAI_PPT_Template/2 Creative/Creative Support Files/Images/Pink_Gradient_Bac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1853" y="1949808"/>
            <a:ext cx="7568906" cy="2779070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2" y="5427378"/>
            <a:ext cx="7568907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21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8" name="SEAI_WindTurbine.png" descr="/Volumes/Work Folder/Clients/SEAI/XXXX_SEAI_PPT_Template/2 Creative/Creative Support Files/Images/SEAI_Icons/White/SEAI_WindTurbine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826" y="1981741"/>
            <a:ext cx="2019898" cy="372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1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nk_Gradient_Back.jpg" descr="/Volumes/Work Folder/Clients/SEAI/XXXX_SEAI_PPT_Template/2 Creative/Creative Support Files/Images/Pink_Gradient_Bac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1853" y="1949808"/>
            <a:ext cx="7568906" cy="2779070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2" y="5427378"/>
            <a:ext cx="7568907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21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2" name="Picture 1" descr="SEAI_Renewable Energy_Icon_White_RGB_LoRes-22-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3137937"/>
            <a:ext cx="2975732" cy="51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Purple 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nk_Gradient_Back.jpg" descr="/Volumes/Work Folder/Clients/SEAI/XXXX_SEAI_PPT_Template/2 Creative/Creative Support Files/Images/Pink_Gradient_Back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1853" y="1949808"/>
            <a:ext cx="7568906" cy="2779070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2" y="5427378"/>
            <a:ext cx="7568907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21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523288" y="1939925"/>
            <a:ext cx="2835275" cy="4044950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5313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_Yellow.jpg" descr="/Volumes/Work Folder/Clients/SEAI/XXXX_SEAI_PPT_Template/2 Creative/Creative Support Files/Images/Gradient_Yellow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7082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1857" y="1911325"/>
            <a:ext cx="7543249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7" y="5427378"/>
            <a:ext cx="7543249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8" name="SEAI_Pylon.png" descr="/Volumes/Work Folder/Clients/SEAI/XXXX_SEAI_PPT_Template/2 Creative/Creative Support Files/Images/SEAI_Icons/White/SEAI_Pylon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924" y="2437145"/>
            <a:ext cx="2152598" cy="32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_Yellow.jpg" descr="/Volumes/Work Folder/Clients/SEAI/XXXX_SEAI_PPT_Template/2 Creative/Creative Support Files/Images/Gradient_Yellow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7082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1857" y="1911325"/>
            <a:ext cx="7543249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7" y="5427378"/>
            <a:ext cx="7543249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4" name="Picture 3" descr="SEAI_Research_Icon_White_RGB_LoRe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66" y="1910080"/>
            <a:ext cx="2091048" cy="41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0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 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dient_Yellow.jpg" descr="/Volumes/Work Folder/Clients/SEAI/XXXX_SEAI_PPT_Template/2 Creative/Creative Support Files/Images/Gradient_Yellow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70828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11857" y="1911325"/>
            <a:ext cx="7543249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11857" y="5427378"/>
            <a:ext cx="7543249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443279" y="1879600"/>
            <a:ext cx="2965450" cy="4084638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47743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10800000">
            <a:off x="-1" y="-1"/>
            <a:ext cx="12188825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  <a:latin typeface="Arial"/>
            </a:endParaRPr>
          </a:p>
        </p:txBody>
      </p:sp>
      <p:pic>
        <p:nvPicPr>
          <p:cNvPr id="7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r="3377"/>
          <a:stretch>
            <a:fillRect/>
          </a:stretch>
        </p:blipFill>
        <p:spPr>
          <a:xfrm>
            <a:off x="0" y="-54042"/>
            <a:ext cx="11289218" cy="5940709"/>
          </a:xfrm>
          <a:prstGeom prst="rect">
            <a:avLst/>
          </a:prstGeom>
        </p:spPr>
      </p:pic>
      <p:pic>
        <p:nvPicPr>
          <p:cNvPr id="5" name="SEAI_LogoPos_Lrg.png" descr="/Volumes/Work Folder/Clients/SEAI/XXXX_SEAI_PPT_Template/2 Creative/Creative Support Files/Images/Icons/SEAI_LogoPos_Lrg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78203"/>
            <a:ext cx="6692900" cy="177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9826750" y="6075666"/>
            <a:ext cx="141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1D2958"/>
                </a:solidFill>
              </a:rPr>
              <a:t>www.seai.ie</a:t>
            </a:r>
          </a:p>
        </p:txBody>
      </p:sp>
    </p:spTree>
    <p:extLst>
      <p:ext uri="{BB962C8B-B14F-4D97-AF65-F5344CB8AC3E}">
        <p14:creationId xmlns:p14="http://schemas.microsoft.com/office/powerpoint/2010/main" val="460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_orange_no_lines_Gradi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0000" cy="6886793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01694" y="1911325"/>
            <a:ext cx="7620222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801694" y="5427378"/>
            <a:ext cx="7620222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d_Gradient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1535" y="1911325"/>
            <a:ext cx="7620222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620222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pic>
        <p:nvPicPr>
          <p:cNvPr id="8" name="SEAI_Services.png" descr="/Volumes/Work Folder/Clients/SEAI/XXXX_SEAI_PPT_Template/2 Creative/Creative Support Files/Images/SEAI_Icons/White/SEAI_Services.png"/>
          <p:cNvPicPr>
            <a:picLocks noChangeAspect="1"/>
          </p:cNvPicPr>
          <p:nvPr userDrawn="1"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93" y="2526805"/>
            <a:ext cx="2563192" cy="31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ed 3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d_Gradient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91535" y="1911325"/>
            <a:ext cx="7620222" cy="2817553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791535" y="5427378"/>
            <a:ext cx="7620222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12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625390" y="1909763"/>
            <a:ext cx="2691897" cy="39624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5850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-1" y="-1"/>
            <a:ext cx="12188825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  <a:latin typeface="Arial"/>
            </a:endParaRPr>
          </a:p>
        </p:txBody>
      </p:sp>
      <p:pic>
        <p:nvPicPr>
          <p:cNvPr id="15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" r="3377"/>
          <a:stretch>
            <a:fillRect/>
          </a:stretch>
        </p:blipFill>
        <p:spPr>
          <a:xfrm>
            <a:off x="680685" y="301558"/>
            <a:ext cx="11289218" cy="594070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8020" y="1607731"/>
            <a:ext cx="8179941" cy="3548469"/>
          </a:xfrm>
        </p:spPr>
        <p:txBody>
          <a:bodyPr anchor="t">
            <a:normAutofit/>
          </a:bodyPr>
          <a:lstStyle>
            <a:lvl1pPr>
              <a:defRPr sz="4800" b="1" i="0">
                <a:solidFill>
                  <a:srgbClr val="14346F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798019" y="5156200"/>
            <a:ext cx="8179941" cy="909922"/>
          </a:xfrm>
        </p:spPr>
        <p:txBody>
          <a:bodyPr/>
          <a:lstStyle>
            <a:lvl1pPr marL="0" indent="0" algn="l">
              <a:buNone/>
              <a:defRPr>
                <a:solidFill>
                  <a:srgbClr val="00AC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10" name="SEAI_col.png" descr="/Volumes/Work Folder/Clients/SEAI/XXXX_SEAI_PPT_Template/2 Creative/Creative Support Files/Images/SEAI_col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15" y="6126164"/>
            <a:ext cx="1790699" cy="46625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3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1536701"/>
            <a:ext cx="5036636" cy="4356186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99610" y="452477"/>
            <a:ext cx="10389606" cy="701601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52580" y="1536701"/>
            <a:ext cx="5036636" cy="4356185"/>
          </a:xfrm>
        </p:spPr>
        <p:txBody>
          <a:bodyPr>
            <a:normAutofit/>
          </a:bodyPr>
          <a:lstStyle>
            <a:lvl1pPr marL="285750" indent="-285750">
              <a:buFont typeface="Arial"/>
              <a:buChar char="•"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/>
              <a:t>www.seai.ie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a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6245612" y="1536701"/>
            <a:ext cx="5036636" cy="4356186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1536701"/>
            <a:ext cx="5036636" cy="4356186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99610" y="452477"/>
            <a:ext cx="10389606" cy="701601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/>
              <a:t>www.seai.ie</a:t>
            </a:r>
          </a:p>
          <a:p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6520362" y="1848456"/>
            <a:ext cx="4286430" cy="4044430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4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7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899609" y="460963"/>
            <a:ext cx="10389607" cy="306681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4020802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70241" y="4023277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8034100" y="4023280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470241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2"/>
          </p:nvPr>
        </p:nvSpPr>
        <p:spPr>
          <a:xfrm>
            <a:off x="8024311" y="3744279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/>
              <a:t>www.seai.ie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0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three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899609" y="1281445"/>
            <a:ext cx="10389607" cy="250619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4311096"/>
            <a:ext cx="3264905" cy="16538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70241" y="4313571"/>
            <a:ext cx="3264905" cy="165138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/>
          </p:nvPr>
        </p:nvSpPr>
        <p:spPr>
          <a:xfrm>
            <a:off x="8034100" y="4313574"/>
            <a:ext cx="3264905" cy="165138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4020799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470241" y="4020799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2"/>
          </p:nvPr>
        </p:nvSpPr>
        <p:spPr>
          <a:xfrm>
            <a:off x="8024311" y="4034573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/>
              <a:t>www.seai.ie</a:t>
            </a:r>
          </a:p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9610" y="520403"/>
            <a:ext cx="10389605" cy="661739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/>
          </p:nvPr>
        </p:nvSpPr>
        <p:spPr>
          <a:xfrm>
            <a:off x="899609" y="460963"/>
            <a:ext cx="10389607" cy="306681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4020802"/>
            <a:ext cx="5036636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3730505"/>
            <a:ext cx="5036636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1"/>
          </p:nvPr>
        </p:nvSpPr>
        <p:spPr>
          <a:xfrm>
            <a:off x="6252580" y="4018448"/>
            <a:ext cx="5036636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52580" y="3728151"/>
            <a:ext cx="5036636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Arial"/>
                <a:cs typeface="Arial"/>
              </a:defRPr>
            </a:lvl1pPr>
          </a:lstStyle>
          <a:p>
            <a:r>
              <a:rPr lang="en-IE"/>
              <a:t>www.seai.ie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4484495" y="2037226"/>
            <a:ext cx="3264905" cy="157863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>
            <a:off x="8034100" y="2037226"/>
            <a:ext cx="3264905" cy="157863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4020802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70241" y="4023277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8034100" y="4023280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470241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2"/>
          </p:nvPr>
        </p:nvSpPr>
        <p:spPr>
          <a:xfrm>
            <a:off x="8024311" y="3744279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3"/>
          </p:nvPr>
        </p:nvSpPr>
        <p:spPr>
          <a:xfrm>
            <a:off x="899610" y="2037226"/>
            <a:ext cx="3264905" cy="157863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6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0" y="0"/>
            <a:ext cx="12195305" cy="685800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801698" y="5389564"/>
            <a:ext cx="6796591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01700" y="1607731"/>
            <a:ext cx="6796589" cy="3121147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" name="SEAI_Industry.png" descr="/Volumes/Work Folder/Clients/SEAI/XXXX_SEAI_PPT_Template/2 Creative/Creative Support Files/Images/SEAI_Icons/White/SEAI_Industry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00" y="2837631"/>
            <a:ext cx="3205690" cy="28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8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4484495" y="1204483"/>
            <a:ext cx="3264905" cy="24113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>
            <a:off x="8034100" y="1204483"/>
            <a:ext cx="3264905" cy="24113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610" y="4020802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70241" y="4023277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8034100" y="4023280"/>
            <a:ext cx="3264905" cy="187208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470241" y="3730505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2"/>
          </p:nvPr>
        </p:nvSpPr>
        <p:spPr>
          <a:xfrm>
            <a:off x="8024311" y="3744279"/>
            <a:ext cx="3264905" cy="290294"/>
          </a:xfrm>
        </p:spPr>
        <p:txBody>
          <a:bodyPr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3"/>
          </p:nvPr>
        </p:nvSpPr>
        <p:spPr>
          <a:xfrm>
            <a:off x="899610" y="1204483"/>
            <a:ext cx="3264905" cy="241137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4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9610" y="440957"/>
            <a:ext cx="10389605" cy="51188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0"/>
          </p:nvPr>
        </p:nvSpPr>
        <p:spPr>
          <a:xfrm>
            <a:off x="899610" y="5728905"/>
            <a:ext cx="5008405" cy="598939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3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26143" y="1417529"/>
            <a:ext cx="5271187" cy="373867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26143" y="5156200"/>
            <a:ext cx="5271186" cy="909922"/>
          </a:xfrm>
        </p:spPr>
        <p:txBody>
          <a:bodyPr/>
          <a:lstStyle>
            <a:lvl1pPr marL="0" indent="0" algn="l">
              <a:buNone/>
              <a:defRPr>
                <a:solidFill>
                  <a:srgbClr val="00AC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pic>
        <p:nvPicPr>
          <p:cNvPr id="8" name="GreyLines3.png" descr="/Volumes/Work Folder/Clients/SEAI/XXXX_SEAI_PPT_Template/2 Creative/Creative Support Files/Images/GreyLines3.png"/>
          <p:cNvPicPr>
            <a:picLocks noChangeAspect="1"/>
          </p:cNvPicPr>
          <p:nvPr userDrawn="1"/>
        </p:nvPicPr>
        <p:blipFill rotWithShape="1">
          <a:blip r:embed="rId2" r:link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8737" r="46494"/>
          <a:stretch>
            <a:fillRect/>
          </a:stretch>
        </p:blipFill>
        <p:spPr>
          <a:xfrm>
            <a:off x="-170096" y="14713"/>
            <a:ext cx="6196240" cy="629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81" y="0"/>
            <a:ext cx="12322952" cy="693166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03288" y="1607731"/>
            <a:ext cx="6796589" cy="3121147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885825" y="5752772"/>
            <a:ext cx="2893124" cy="356052"/>
            <a:chOff x="885825" y="5658092"/>
            <a:chExt cx="3665992" cy="451168"/>
          </a:xfrm>
        </p:grpSpPr>
        <p:pic>
          <p:nvPicPr>
            <p:cNvPr id="13" name="Picture 12" descr="Irelands_EU_SIFP_2014_2020_CMYK_3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307" y="5660629"/>
              <a:ext cx="1437510" cy="444896"/>
            </a:xfrm>
            <a:prstGeom prst="rect">
              <a:avLst/>
            </a:prstGeom>
          </p:spPr>
        </p:pic>
        <p:pic>
          <p:nvPicPr>
            <p:cNvPr id="16" name="Picture 15" descr="social_media_seai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25" y="5658092"/>
              <a:ext cx="1878178" cy="451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28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34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(with Harp)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57" y="4044950"/>
            <a:ext cx="10487468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100"/>
            <a:ext cx="650070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3" r="74814" b="19072"/>
          <a:stretch>
            <a:fillRect/>
          </a:stretch>
        </p:blipFill>
        <p:spPr bwMode="auto">
          <a:xfrm>
            <a:off x="10849323" y="475456"/>
            <a:ext cx="737203" cy="10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altas na hÉireann | Government of Ireland"/>
          <p:cNvSpPr txBox="1">
            <a:spLocks noChangeArrowheads="1"/>
          </p:cNvSpPr>
          <p:nvPr userDrawn="1"/>
        </p:nvSpPr>
        <p:spPr bwMode="auto">
          <a:xfrm>
            <a:off x="720538" y="6329628"/>
            <a:ext cx="1926810" cy="14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19050" tIns="19050" rIns="19050" bIns="1905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eaLnBrk="1">
              <a:defRPr/>
            </a:pPr>
            <a:fld id="{07ED1F07-7FCB-4E4B-8D6A-7F6D990E8314}" type="slidenum">
              <a:rPr lang="uk-UA" altLang="en-US" sz="675" b="1" smtClean="0">
                <a:solidFill>
                  <a:srgbClr val="929292"/>
                </a:solidFill>
                <a:latin typeface="Arial" panose="020B0604020202020204" pitchFamily="34" charset="0"/>
              </a:rPr>
              <a:pPr eaLnBrk="1">
                <a:defRPr/>
              </a:pPr>
              <a:t>‹#›</a:t>
            </a:fld>
            <a:r>
              <a:rPr lang="en-GB" altLang="en-US" sz="675" b="1">
                <a:solidFill>
                  <a:srgbClr val="929292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675" b="1">
                <a:solidFill>
                  <a:srgbClr val="929292"/>
                </a:solidFill>
                <a:latin typeface="Arial" panose="020B0604020202020204" pitchFamily="34" charset="0"/>
              </a:rPr>
              <a:t>Rialtas na hÉireann</a:t>
            </a:r>
            <a:r>
              <a:rPr lang="en-GB" altLang="en-US" sz="675">
                <a:solidFill>
                  <a:srgbClr val="92929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675">
                <a:solidFill>
                  <a:srgbClr val="929292"/>
                </a:solidFill>
                <a:latin typeface="Arial" panose="020B0604020202020204" pitchFamily="34" charset="0"/>
              </a:rPr>
              <a:t>| Government of Ireland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720538" y="1778001"/>
            <a:ext cx="9882538" cy="4376153"/>
          </a:xfrm>
          <a:prstGeom prst="rect">
            <a:avLst/>
          </a:prstGeom>
        </p:spPr>
        <p:txBody>
          <a:bodyPr numCol="1" spcCol="1039079"/>
          <a:lstStyle>
            <a:lvl1pPr algn="l">
              <a:defRPr sz="6750" b="0" i="0" spc="-32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1650" b="0" i="0" spc="-32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457200" indent="-228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165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685800" indent="-228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165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904875" indent="-228600" algn="l">
              <a:buClr>
                <a:srgbClr val="929292"/>
              </a:buClr>
              <a:buSzPct val="100000"/>
              <a:buChar char="–"/>
              <a:defRPr sz="165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58421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nes_Gradient_Dblue.jpg" descr="/Volumes/Work Folder/Clients/SEAI/XXXX_SEAI_PPT_Template/2 Creative/Creative Support Files/Images/Lines_Gradient_Dblue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0" y="0"/>
            <a:ext cx="12195305" cy="6858000"/>
          </a:xfrm>
          <a:prstGeom prst="rect">
            <a:avLst/>
          </a:prstGeom>
        </p:spPr>
      </p:pic>
      <p:pic>
        <p:nvPicPr>
          <p:cNvPr id="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801698" y="5389564"/>
            <a:ext cx="6796591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01700" y="1607731"/>
            <a:ext cx="6796589" cy="3121147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137524" y="1564641"/>
            <a:ext cx="3200400" cy="414559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31317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899608" y="1291145"/>
            <a:ext cx="10389608" cy="4500954"/>
          </a:xfrm>
          <a:prstGeom prst="rect">
            <a:avLst/>
          </a:prstGeom>
          <a:solidFill>
            <a:schemeClr val="tx1">
              <a:lumMod val="20000"/>
              <a:lumOff val="80000"/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pic>
        <p:nvPicPr>
          <p:cNvPr id="8" name="White_Lines_2.png" descr="/Volumes/Work Folder/Clients/SEAI/XXXX_SEAI_PPT_Template/2 Creative/Creative Support Files/Images/White_Lines_2.pn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1923" r="4830" b="7836"/>
          <a:stretch>
            <a:fillRect/>
          </a:stretch>
        </p:blipFill>
        <p:spPr>
          <a:xfrm>
            <a:off x="899608" y="1291144"/>
            <a:ext cx="10389608" cy="4500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10" y="489103"/>
            <a:ext cx="10389606" cy="701601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610" y="1498601"/>
            <a:ext cx="8193590" cy="4592288"/>
          </a:xfrm>
        </p:spPr>
        <p:txBody>
          <a:bodyPr/>
          <a:lstStyle>
            <a:lvl1pPr>
              <a:defRPr>
                <a:ln>
                  <a:noFill/>
                </a:ln>
              </a:defRPr>
            </a:lvl1pPr>
            <a:lvl2pPr>
              <a:defRPr>
                <a:ln>
                  <a:noFill/>
                </a:ln>
              </a:defRPr>
            </a:lvl2pPr>
            <a:lvl3pPr>
              <a:defRPr>
                <a:ln>
                  <a:noFill/>
                </a:ln>
              </a:defRPr>
            </a:lvl3pPr>
            <a:lvl4pPr>
              <a:defRPr>
                <a:ln>
                  <a:noFill/>
                </a:ln>
              </a:defRPr>
            </a:lvl4pPr>
            <a:lvl5pPr>
              <a:defRPr>
                <a:ln>
                  <a:noFill/>
                </a:ln>
              </a:defRPr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7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10" y="489103"/>
            <a:ext cx="10389606" cy="701601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610" y="1498601"/>
            <a:ext cx="8193590" cy="4592288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17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612" y="1296725"/>
            <a:ext cx="10389606" cy="4500955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610" y="489103"/>
            <a:ext cx="10389606" cy="701601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8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94033" y="1330960"/>
            <a:ext cx="10423255" cy="47142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to insert image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8E8F8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8E8F8F"/>
                </a:solidFill>
                <a:latin typeface="Helvetica"/>
              </a:defRPr>
            </a:lvl1pPr>
          </a:lstStyle>
          <a:p>
            <a:r>
              <a:rPr lang="en-IE">
                <a:latin typeface="Gotham Book" panose="02000604040000020004" pitchFamily="2" charset="0"/>
              </a:rPr>
              <a:t>www.seai.ie</a:t>
            </a:r>
          </a:p>
          <a:p>
            <a:endParaRPr lang="en-US"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99610" y="489103"/>
            <a:ext cx="10389606" cy="701601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6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een_Gradient.jpg" descr="/Volumes/Work Folder/Clients/SEAI/XXXX_SEAI_PPT_Template/2 Creative/Creative Support Files/Images/Green_Gradient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1692" y="1885670"/>
            <a:ext cx="7710022" cy="2843208"/>
          </a:xfrm>
        </p:spPr>
        <p:txBody>
          <a:bodyPr anchor="t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01691" y="5427378"/>
            <a:ext cx="7710023" cy="90992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FFFFFF"/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SEAI_Wht.png" descr="/Volumes/Work Folder/Clients/SEAI/XXXX_SEAI_PPT_Template/2 Creative/Creative Support Files/Images/SEAI_Wht.png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1" y="6108700"/>
            <a:ext cx="1809986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file://localhost/Volumes/Work%20Folder/Clients/SEAI/XXXX_SEAI_PPT_Template/2%20Creative/Creative%20Support%20Files/Images/SEAI_col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AI_col.png" descr="/Volumes/Work Folder/Clients/SEAI/XXXX_SEAI_PPT_Template/2 Creative/Creative Support Files/Images/SEAI_col.png"/>
          <p:cNvPicPr>
            <a:picLocks noChangeAspect="1"/>
          </p:cNvPicPr>
          <p:nvPr userDrawn="1"/>
        </p:nvPicPr>
        <p:blipFill>
          <a:blip r:embed="rId37" r:link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07" y="6115668"/>
            <a:ext cx="1790699" cy="4662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610" y="520403"/>
            <a:ext cx="10389605" cy="661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610" y="1485900"/>
            <a:ext cx="10389605" cy="4640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7075" y="6525684"/>
            <a:ext cx="3859795" cy="18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IE"/>
              <a:t>www.seai.ie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610" y="6445722"/>
            <a:ext cx="417465" cy="244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Arial"/>
              </a:defRPr>
            </a:lvl1pPr>
          </a:lstStyle>
          <a:p>
            <a:fld id="{316755DE-A14E-A247-9B1E-AB0C957F89E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99610" y="6337300"/>
            <a:ext cx="8193590" cy="0"/>
          </a:xfrm>
          <a:prstGeom prst="line">
            <a:avLst/>
          </a:prstGeom>
          <a:ln w="6350" cmpd="sng">
            <a:solidFill>
              <a:srgbClr val="00AC75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15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81" r:id="rId3"/>
    <p:sldLayoutId id="2147483705" r:id="rId4"/>
    <p:sldLayoutId id="2147483650" r:id="rId5"/>
    <p:sldLayoutId id="2147483700" r:id="rId6"/>
    <p:sldLayoutId id="2147483689" r:id="rId7"/>
    <p:sldLayoutId id="2147483696" r:id="rId8"/>
    <p:sldLayoutId id="2147483678" r:id="rId9"/>
    <p:sldLayoutId id="2147483702" r:id="rId10"/>
    <p:sldLayoutId id="2147483676" r:id="rId11"/>
    <p:sldLayoutId id="2147483706" r:id="rId12"/>
    <p:sldLayoutId id="2147483701" r:id="rId13"/>
    <p:sldLayoutId id="2147483686" r:id="rId14"/>
    <p:sldLayoutId id="2147483707" r:id="rId15"/>
    <p:sldLayoutId id="2147483703" r:id="rId16"/>
    <p:sldLayoutId id="2147483680" r:id="rId17"/>
    <p:sldLayoutId id="2147483708" r:id="rId18"/>
    <p:sldLayoutId id="2147483704" r:id="rId19"/>
    <p:sldLayoutId id="2147483684" r:id="rId20"/>
    <p:sldLayoutId id="2147483699" r:id="rId21"/>
    <p:sldLayoutId id="2147483709" r:id="rId22"/>
    <p:sldLayoutId id="2147483666" r:id="rId23"/>
    <p:sldLayoutId id="2147483687" r:id="rId24"/>
    <p:sldLayoutId id="2147483697" r:id="rId25"/>
    <p:sldLayoutId id="2147483649" r:id="rId26"/>
    <p:sldLayoutId id="2147483698" r:id="rId27"/>
    <p:sldLayoutId id="2147483664" r:id="rId28"/>
    <p:sldLayoutId id="2147483652" r:id="rId29"/>
    <p:sldLayoutId id="2147483667" r:id="rId30"/>
    <p:sldLayoutId id="2147483657" r:id="rId31"/>
    <p:sldLayoutId id="2147483688" r:id="rId32"/>
    <p:sldLayoutId id="2147483695" r:id="rId33"/>
    <p:sldLayoutId id="2147483710" r:id="rId34"/>
    <p:sldLayoutId id="2147483711" r:id="rId3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00AC7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10000"/>
        </a:lnSpc>
        <a:spcBef>
          <a:spcPct val="20000"/>
        </a:spcBef>
        <a:buClr>
          <a:srgbClr val="009C75"/>
        </a:buClr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9C75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42374" y="728970"/>
            <a:ext cx="10307518" cy="312114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700" dirty="0"/>
              <a:t>Orla Coyle– NZEB and High Performance Retrofit- Programme Manager</a:t>
            </a:r>
            <a:br>
              <a:rPr lang="en-US" sz="2700" dirty="0"/>
            </a:br>
            <a:r>
              <a:rPr lang="en-US" sz="2700" dirty="0"/>
              <a:t>26</a:t>
            </a:r>
            <a:r>
              <a:rPr lang="en-US" sz="2700" baseline="30000" dirty="0"/>
              <a:t>th</a:t>
            </a:r>
            <a:r>
              <a:rPr lang="en-US" sz="2700" dirty="0"/>
              <a:t> September 2019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Placeholder 4" descr="SEAI_Home_Icon_White_RGB_LoRes.pn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6" b="48246"/>
          <a:stretch/>
        </p:blipFill>
        <p:spPr>
          <a:xfrm>
            <a:off x="8239124" y="3168304"/>
            <a:ext cx="3200400" cy="2199563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801698" y="1607730"/>
            <a:ext cx="10448194" cy="31211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b="1" dirty="0"/>
              <a:t>Better Energy Communities</a:t>
            </a:r>
            <a:br>
              <a:rPr lang="en-US" dirty="0"/>
            </a:br>
            <a:r>
              <a:rPr lang="en-IE" dirty="0"/>
              <a:t>NZEB and Major Renovation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08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A35C6A-4382-44A3-AF76-AC3C7A470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C0A192-E9F5-4356-9AA9-81086F5FA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Backstop U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0EDF4-93A7-458A-B58D-B02F9416E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36" y="987381"/>
            <a:ext cx="3196426" cy="5403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EBF0CE-0E08-4801-A6E7-350C9A8CD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098" y="987381"/>
            <a:ext cx="3013702" cy="537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72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185729-2C15-4DCC-8C7A-5E50EFD9C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11" y="1485900"/>
            <a:ext cx="4050762" cy="464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Reduction of air permeability backstop from 7m</a:t>
            </a:r>
            <a:r>
              <a:rPr lang="en-IE" sz="2000" baseline="30000" dirty="0"/>
              <a:t>3</a:t>
            </a:r>
            <a:r>
              <a:rPr lang="en-IE" sz="2000" dirty="0"/>
              <a:t>/hr/m</a:t>
            </a:r>
            <a:r>
              <a:rPr lang="en-IE" sz="2000" baseline="30000" dirty="0"/>
              <a:t>2</a:t>
            </a:r>
            <a:r>
              <a:rPr lang="en-IE" sz="2000" dirty="0"/>
              <a:t> to 5m</a:t>
            </a:r>
            <a:r>
              <a:rPr lang="en-IE" sz="2000" baseline="30000" dirty="0"/>
              <a:t>3</a:t>
            </a:r>
            <a:r>
              <a:rPr lang="en-IE" sz="2000" dirty="0"/>
              <a:t>/hr/m</a:t>
            </a:r>
            <a:r>
              <a:rPr lang="en-IE" sz="2000" baseline="30000" dirty="0"/>
              <a:t>2</a:t>
            </a:r>
          </a:p>
          <a:p>
            <a:endParaRPr lang="en-IE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750341-4D29-4EBF-A941-AEB7B423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Air Tightness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73E181-E339-43D4-85A6-7F662B405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648" y="1371329"/>
            <a:ext cx="6273708" cy="381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7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B992A5-34F8-4E52-8025-2990FD0A390E}"/>
              </a:ext>
            </a:extLst>
          </p:cNvPr>
          <p:cNvSpPr txBox="1">
            <a:spLocks/>
          </p:cNvSpPr>
          <p:nvPr/>
        </p:nvSpPr>
        <p:spPr>
          <a:xfrm>
            <a:off x="899610" y="3260436"/>
            <a:ext cx="3755517" cy="2937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IE" sz="2000" dirty="0"/>
          </a:p>
          <a:p>
            <a:pPr marL="0" indent="0">
              <a:buFont typeface="Arial"/>
              <a:buNone/>
            </a:pPr>
            <a:endParaRPr lang="en-IE" sz="2000" dirty="0"/>
          </a:p>
          <a:p>
            <a:pPr marL="0" indent="0">
              <a:buFont typeface="Arial"/>
              <a:buNone/>
            </a:pPr>
            <a:endParaRPr lang="en-IE" sz="2000" dirty="0"/>
          </a:p>
          <a:p>
            <a:pPr marL="0" indent="0">
              <a:buFont typeface="Arial"/>
              <a:buNone/>
            </a:pPr>
            <a:endParaRPr lang="en-IE" sz="2000" dirty="0"/>
          </a:p>
          <a:p>
            <a:pPr marL="0" indent="0">
              <a:buFont typeface="Arial"/>
              <a:buNone/>
            </a:pPr>
            <a:endParaRPr lang="en-IE" sz="2000" dirty="0"/>
          </a:p>
          <a:p>
            <a:pPr marL="0" indent="0">
              <a:buFont typeface="Arial"/>
              <a:buNone/>
            </a:pPr>
            <a:endParaRPr lang="en-IE" sz="2000" dirty="0"/>
          </a:p>
          <a:p>
            <a:pPr marL="0" indent="0">
              <a:buFont typeface="Arial"/>
              <a:buNone/>
            </a:pPr>
            <a:r>
              <a:rPr lang="en-IE" sz="2200" dirty="0"/>
              <a:t>Upgrade</a:t>
            </a:r>
          </a:p>
          <a:p>
            <a:pPr>
              <a:buFontTx/>
              <a:buChar char="-"/>
            </a:pPr>
            <a:r>
              <a:rPr lang="en-IE" sz="2200" dirty="0"/>
              <a:t>Fabric</a:t>
            </a:r>
          </a:p>
          <a:p>
            <a:pPr>
              <a:buFontTx/>
              <a:buChar char="-"/>
            </a:pPr>
            <a:r>
              <a:rPr lang="en-IE" sz="2200" dirty="0"/>
              <a:t>Heating &amp; Controls</a:t>
            </a:r>
          </a:p>
          <a:p>
            <a:pPr marL="0" indent="0">
              <a:buFont typeface="Arial"/>
              <a:buNone/>
            </a:pPr>
            <a:endParaRPr lang="en-IE" sz="2000" dirty="0"/>
          </a:p>
          <a:p>
            <a:pPr marL="0" indent="0">
              <a:buFont typeface="Arial"/>
              <a:buNone/>
            </a:pPr>
            <a:endParaRPr lang="en-IE" sz="2000" dirty="0"/>
          </a:p>
          <a:p>
            <a:pPr marL="0" indent="0">
              <a:buFont typeface="Arial"/>
              <a:buNone/>
            </a:pPr>
            <a:endParaRPr lang="en-IE" sz="20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7961FCE-A487-41E5-B2CF-3C223CFB8345}"/>
              </a:ext>
            </a:extLst>
          </p:cNvPr>
          <p:cNvSpPr txBox="1">
            <a:spLocks noChangeArrowheads="1"/>
          </p:cNvSpPr>
          <p:nvPr/>
        </p:nvSpPr>
        <p:spPr>
          <a:xfrm>
            <a:off x="899609" y="0"/>
            <a:ext cx="9623740" cy="980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00AC75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IE" altLang="en-US" dirty="0"/>
            </a:br>
            <a:r>
              <a:rPr lang="en-IE" altLang="en-US" dirty="0"/>
              <a:t>Domestic – Existing Buildings – Major Renovation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B3E7B0-04CB-496D-80F5-F93DA12BB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31" y="1062182"/>
            <a:ext cx="3240360" cy="2807854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978BA29-0AC3-4CAE-B31A-35B8FACFEF35}"/>
              </a:ext>
            </a:extLst>
          </p:cNvPr>
          <p:cNvSpPr txBox="1">
            <a:spLocks/>
          </p:cNvSpPr>
          <p:nvPr/>
        </p:nvSpPr>
        <p:spPr>
          <a:xfrm>
            <a:off x="9975273" y="3371273"/>
            <a:ext cx="2092323" cy="40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IE" sz="1000" i="1" dirty="0">
                <a:solidFill>
                  <a:schemeClr val="accent1"/>
                </a:solidFill>
              </a:rPr>
              <a:t>Deep Retrofit Supported Project</a:t>
            </a:r>
            <a:endParaRPr lang="en-IE" sz="1000" b="1" i="1" dirty="0">
              <a:solidFill>
                <a:schemeClr val="accent1"/>
              </a:solidFill>
            </a:endParaRPr>
          </a:p>
          <a:p>
            <a:pPr marL="0" indent="0">
              <a:buFont typeface="Arial"/>
              <a:buNone/>
            </a:pPr>
            <a:endParaRPr lang="en-IE" sz="2000" dirty="0"/>
          </a:p>
          <a:p>
            <a:pPr marL="0" indent="0">
              <a:buFont typeface="Arial"/>
              <a:buNone/>
            </a:pPr>
            <a:endParaRPr lang="en-IE" sz="2000" dirty="0"/>
          </a:p>
          <a:p>
            <a:pPr marL="0" indent="0">
              <a:buFont typeface="Arial"/>
              <a:buNone/>
            </a:pPr>
            <a:endParaRPr lang="en-IE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E2C23-1202-4E15-9814-214770122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087" y="1062182"/>
            <a:ext cx="5238750" cy="3933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48710D-64C9-4357-BD70-BD84A2E2B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959" y="3602552"/>
            <a:ext cx="3114675" cy="2333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F08649-32EF-4E72-B153-CCD731BA666C}"/>
              </a:ext>
            </a:extLst>
          </p:cNvPr>
          <p:cNvSpPr/>
          <p:nvPr/>
        </p:nvSpPr>
        <p:spPr>
          <a:xfrm>
            <a:off x="704584" y="3951490"/>
            <a:ext cx="3288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i="1" dirty="0"/>
              <a:t>“more than 25% of the surface area of the building envelope undergoes renovation” </a:t>
            </a:r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0C0293-0446-44FC-82D1-A1B882603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0012" y="5077461"/>
            <a:ext cx="3470305" cy="11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7C4582-BA6F-4E83-B253-0E889A9F9FAE}"/>
              </a:ext>
            </a:extLst>
          </p:cNvPr>
          <p:cNvSpPr txBox="1">
            <a:spLocks/>
          </p:cNvSpPr>
          <p:nvPr/>
        </p:nvSpPr>
        <p:spPr>
          <a:xfrm>
            <a:off x="1579721" y="291949"/>
            <a:ext cx="9566068" cy="822593"/>
          </a:xfrm>
          <a:prstGeom prst="rect">
            <a:avLst/>
          </a:prstGeom>
        </p:spPr>
        <p:txBody>
          <a:bodyPr vert="horz" lIns="91416" tIns="45708" rIns="91416" bIns="45708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00AC75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457063">
              <a:defRPr/>
            </a:pPr>
            <a:r>
              <a:rPr lang="en-US" sz="3199" dirty="0"/>
              <a:t>What works are included</a:t>
            </a:r>
            <a:endParaRPr lang="en-IE" sz="2999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7BBE00-1D81-469F-B60B-4A45EFBC34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0080" y="1046166"/>
          <a:ext cx="8911091" cy="3493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505">
                  <a:extLst>
                    <a:ext uri="{9D8B030D-6E8A-4147-A177-3AD203B41FA5}">
                      <a16:colId xmlns:a16="http://schemas.microsoft.com/office/drawing/2014/main" val="2724002819"/>
                    </a:ext>
                  </a:extLst>
                </a:gridCol>
                <a:gridCol w="5858586">
                  <a:extLst>
                    <a:ext uri="{9D8B030D-6E8A-4147-A177-3AD203B41FA5}">
                      <a16:colId xmlns:a16="http://schemas.microsoft.com/office/drawing/2014/main" val="3755586292"/>
                    </a:ext>
                  </a:extLst>
                </a:gridCol>
              </a:tblGrid>
              <a:tr h="618970">
                <a:tc>
                  <a:txBody>
                    <a:bodyPr/>
                    <a:lstStyle/>
                    <a:p>
                      <a:endParaRPr lang="en-IE" sz="1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/>
                        <a:t>Works to Elements</a:t>
                      </a:r>
                    </a:p>
                    <a:p>
                      <a:endParaRPr lang="en-IE" sz="16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421782418"/>
                  </a:ext>
                </a:extLst>
              </a:tr>
              <a:tr h="866557">
                <a:tc>
                  <a:txBody>
                    <a:bodyPr/>
                    <a:lstStyle/>
                    <a:p>
                      <a:r>
                        <a:rPr lang="en-IE" sz="1600" dirty="0"/>
                        <a:t>External Walls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External Insulation of heat loss walls</a:t>
                      </a:r>
                    </a:p>
                    <a:p>
                      <a:r>
                        <a:rPr lang="en-IE" sz="1600" dirty="0"/>
                        <a:t>Replacement or upgrade of external wall structure</a:t>
                      </a:r>
                    </a:p>
                    <a:p>
                      <a:r>
                        <a:rPr lang="en-IE" sz="1600" dirty="0"/>
                        <a:t>Internal lining of the surface of heat loss walls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886891897"/>
                  </a:ext>
                </a:extLst>
              </a:tr>
              <a:tr h="502053">
                <a:tc>
                  <a:txBody>
                    <a:bodyPr/>
                    <a:lstStyle/>
                    <a:p>
                      <a:r>
                        <a:rPr lang="en-IE" sz="1600" dirty="0"/>
                        <a:t>Window Renovation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Replacement of Windows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020125457"/>
                  </a:ext>
                </a:extLst>
              </a:tr>
              <a:tr h="502053">
                <a:tc>
                  <a:txBody>
                    <a:bodyPr/>
                    <a:lstStyle/>
                    <a:p>
                      <a:r>
                        <a:rPr lang="en-IE" sz="1600" dirty="0"/>
                        <a:t>Roof Renovation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Replacement of Roof Structure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215025130"/>
                  </a:ext>
                </a:extLst>
              </a:tr>
              <a:tr h="502053">
                <a:tc>
                  <a:txBody>
                    <a:bodyPr/>
                    <a:lstStyle/>
                    <a:p>
                      <a:r>
                        <a:rPr lang="en-IE" sz="1600" dirty="0"/>
                        <a:t>Floor Renovation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Replacement of Floors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98816162"/>
                  </a:ext>
                </a:extLst>
              </a:tr>
              <a:tr h="502053">
                <a:tc>
                  <a:txBody>
                    <a:bodyPr/>
                    <a:lstStyle/>
                    <a:p>
                      <a:r>
                        <a:rPr lang="en-IE" sz="1600" dirty="0"/>
                        <a:t>Extension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Extension works which affect more than 25% of the surface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3958358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6E2E7BC-083F-4056-AA54-15D7F9797A68}"/>
              </a:ext>
            </a:extLst>
          </p:cNvPr>
          <p:cNvSpPr/>
          <p:nvPr/>
        </p:nvSpPr>
        <p:spPr>
          <a:xfrm>
            <a:off x="1240081" y="4864793"/>
            <a:ext cx="9029383" cy="76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63">
              <a:defRPr/>
            </a:pPr>
            <a:r>
              <a:rPr lang="en-GB" sz="1100" i="1" dirty="0">
                <a:solidFill>
                  <a:srgbClr val="616565"/>
                </a:solidFill>
                <a:latin typeface="Arial"/>
              </a:rPr>
              <a:t>Where major renovation of walls, roofs and ground floors constitute essential repairs due to fire, storm or flood damage or damage as a result of a material defect such as reactive pyrite it is not considered economically feasible to being these to cost optimal level</a:t>
            </a:r>
          </a:p>
          <a:p>
            <a:pPr defTabSz="457063">
              <a:defRPr/>
            </a:pPr>
            <a:endParaRPr lang="en-GB" sz="1100" i="1" dirty="0">
              <a:solidFill>
                <a:srgbClr val="616565"/>
              </a:solidFill>
              <a:latin typeface="Arial"/>
            </a:endParaRPr>
          </a:p>
          <a:p>
            <a:pPr defTabSz="457063">
              <a:defRPr/>
            </a:pPr>
            <a:r>
              <a:rPr lang="en-GB" sz="1100" i="1" dirty="0">
                <a:solidFill>
                  <a:srgbClr val="616565"/>
                </a:solidFill>
                <a:latin typeface="Arial"/>
              </a:rPr>
              <a:t>Painting, </a:t>
            </a:r>
            <a:r>
              <a:rPr lang="en-GB" sz="1100" i="1" dirty="0" err="1">
                <a:solidFill>
                  <a:srgbClr val="616565"/>
                </a:solidFill>
                <a:latin typeface="Arial"/>
              </a:rPr>
              <a:t>replastering</a:t>
            </a:r>
            <a:r>
              <a:rPr lang="en-GB" sz="1100" i="1" dirty="0">
                <a:solidFill>
                  <a:srgbClr val="616565"/>
                </a:solidFill>
                <a:latin typeface="Arial"/>
              </a:rPr>
              <a:t>, rendering, re-slating, re-tiling, cavity wall insulation and insulation of ceiling are not considered major renovation works.</a:t>
            </a:r>
            <a:endParaRPr lang="en-IE" sz="1100" i="1" dirty="0">
              <a:solidFill>
                <a:srgbClr val="61656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860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545" y="291130"/>
            <a:ext cx="9568560" cy="822807"/>
          </a:xfrm>
        </p:spPr>
        <p:txBody>
          <a:bodyPr>
            <a:normAutofit/>
          </a:bodyPr>
          <a:lstStyle/>
          <a:p>
            <a:r>
              <a:rPr lang="en-US" sz="3200" dirty="0"/>
              <a:t>Major Renovations – Domestic</a:t>
            </a:r>
            <a:endParaRPr lang="en-IE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902409" y="987717"/>
          <a:ext cx="10602668" cy="5612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4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9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9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41">
                <a:tc gridSpan="3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endParaRPr lang="en-GB" sz="1100" kern="9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600"/>
                        </a:spcAft>
                        <a:tabLst>
                          <a:tab pos="180340" algn="l"/>
                        </a:tabLst>
                      </a:pPr>
                      <a:r>
                        <a:rPr lang="en-GB" sz="1100" kern="900" dirty="0">
                          <a:effectLst/>
                        </a:rPr>
                        <a:t>Cost Optimal Works activated by Major Renovation</a:t>
                      </a:r>
                      <a:endParaRPr lang="en-I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7215" marR="37215" marT="0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8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Major Renovation &gt; 25% surface area</a:t>
                      </a:r>
                      <a:r>
                        <a:rPr lang="en-GB" sz="1100" baseline="30000" dirty="0">
                          <a:effectLst/>
                        </a:rPr>
                        <a:t>1,2,3,5</a:t>
                      </a:r>
                      <a:endParaRPr lang="en-IE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7215" marR="372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Cost Optimal level as calculated in DEAP</a:t>
                      </a:r>
                      <a:endParaRPr lang="en-I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(Paragraph 2.3.3 a. )</a:t>
                      </a:r>
                      <a:endParaRPr lang="en-IE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7215" marR="372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Works to bring dwelling to cost optimal level </a:t>
                      </a:r>
                      <a:r>
                        <a:rPr lang="en-IE" sz="1100" dirty="0">
                          <a:effectLst/>
                        </a:rPr>
                        <a:t> in so far as they are technically, economically and functionally feasible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(Paragraph 2.3.3 b. )</a:t>
                      </a:r>
                      <a:endParaRPr lang="en-I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7215" marR="3721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External walls renovation</a:t>
                      </a:r>
                      <a:endParaRPr lang="en-IE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7215" marR="37215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effectLst/>
                        </a:rPr>
                        <a:t>The cost optimal performance level to be achieved is 125 kWh/m</a:t>
                      </a:r>
                      <a:r>
                        <a:rPr lang="en-IE" sz="1100" baseline="30000" dirty="0">
                          <a:effectLst/>
                        </a:rPr>
                        <a:t>2</a:t>
                      </a:r>
                      <a:r>
                        <a:rPr lang="en-IE" sz="1100" dirty="0">
                          <a:effectLst/>
                        </a:rPr>
                        <a:t>/yr.</a:t>
                      </a:r>
                    </a:p>
                    <a:p>
                      <a:pPr algn="ctr"/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IE" sz="1100" dirty="0">
                        <a:effectLst/>
                        <a:latin typeface="+mj-lt"/>
                      </a:endParaRPr>
                    </a:p>
                  </a:txBody>
                  <a:tcPr marL="37215" marR="37215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Upgrade insulation at ceiling level where </a:t>
                      </a:r>
                      <a:endParaRPr lang="en-IE" sz="1100" dirty="0">
                        <a:effectLst/>
                      </a:endParaRPr>
                    </a:p>
                    <a:p>
                      <a:pPr algn="ctr"/>
                      <a:r>
                        <a:rPr lang="en-GB" sz="1100" dirty="0">
                          <a:effectLst/>
                        </a:rPr>
                        <a:t>U-values are greater than in Table 5</a:t>
                      </a:r>
                      <a:endParaRPr lang="en-IE" sz="1100" dirty="0">
                        <a:effectLst/>
                      </a:endParaRPr>
                    </a:p>
                    <a:p>
                      <a:pPr algn="ctr"/>
                      <a:r>
                        <a:rPr lang="en-GB" sz="1100" dirty="0">
                          <a:effectLst/>
                        </a:rPr>
                        <a:t>&amp;</a:t>
                      </a:r>
                      <a:endParaRPr lang="en-IE" sz="1100" dirty="0">
                        <a:effectLst/>
                      </a:endParaRPr>
                    </a:p>
                    <a:p>
                      <a:pPr algn="ctr"/>
                      <a:r>
                        <a:rPr lang="en-GB" sz="1100" dirty="0">
                          <a:effectLst/>
                        </a:rPr>
                        <a:t>Oil or gas boiler replacement</a:t>
                      </a:r>
                      <a:r>
                        <a:rPr lang="en-GB" sz="1100" baseline="30000" dirty="0">
                          <a:effectLst/>
                        </a:rPr>
                        <a:t>6</a:t>
                      </a:r>
                      <a:r>
                        <a:rPr lang="en-GB" sz="1100" dirty="0">
                          <a:effectLst/>
                        </a:rPr>
                        <a:t> &amp; controls upgrade where the oil or gas boiler is more than 15 years old and efficiency less than 86%</a:t>
                      </a:r>
                      <a:endParaRPr lang="en-IE" sz="1100" dirty="0">
                        <a:effectLst/>
                      </a:endParaRPr>
                    </a:p>
                    <a:p>
                      <a:pPr algn="ctr"/>
                      <a:r>
                        <a:rPr lang="en-GB" sz="1100" dirty="0">
                          <a:effectLst/>
                        </a:rPr>
                        <a:t>&amp;/or</a:t>
                      </a:r>
                      <a:endParaRPr lang="en-IE" sz="1100" dirty="0">
                        <a:effectLst/>
                      </a:endParaRPr>
                    </a:p>
                    <a:p>
                      <a:pPr algn="ctr"/>
                      <a:r>
                        <a:rPr lang="en-GB" sz="1100" dirty="0">
                          <a:effectLst/>
                        </a:rPr>
                        <a:t>Replacement of electric storage heating</a:t>
                      </a:r>
                      <a:r>
                        <a:rPr lang="en-GB" sz="1100" baseline="30000" dirty="0">
                          <a:effectLst/>
                        </a:rPr>
                        <a:t>7</a:t>
                      </a:r>
                      <a:r>
                        <a:rPr lang="en-GB" sz="1100" dirty="0">
                          <a:effectLst/>
                        </a:rPr>
                        <a:t> systems where more than 15 years old and with</a:t>
                      </a:r>
                      <a:r>
                        <a:rPr lang="en-US" sz="1100" dirty="0">
                          <a:effectLst/>
                        </a:rPr>
                        <a:t> heat retention not less than 45% measured according to IS  EN 60531.</a:t>
                      </a:r>
                      <a:endParaRPr lang="en-IE" sz="1100" dirty="0">
                        <a:effectLst/>
                        <a:latin typeface="+mj-lt"/>
                      </a:endParaRPr>
                    </a:p>
                  </a:txBody>
                  <a:tcPr marL="37215" marR="3721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External walls and windows renovation</a:t>
                      </a:r>
                      <a:endParaRPr lang="en-IE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7215" marR="37215" marT="0" marB="0" anchor="ctr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External walls and roof renovation</a:t>
                      </a:r>
                      <a:endParaRPr lang="en-IE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7215" marR="37215" marT="0" marB="0" anchor="ctr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External walls and floor renovation</a:t>
                      </a:r>
                      <a:endParaRPr lang="en-IE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7215" marR="37215" marT="0" marB="0" anchor="ctr"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47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New Extension affecting</a:t>
                      </a:r>
                      <a:r>
                        <a:rPr lang="en-IE" sz="1100" dirty="0">
                          <a:effectLst/>
                        </a:rPr>
                        <a:t> more than 25% of the surface area of the existing dwelling’s envelope </a:t>
                      </a:r>
                      <a:r>
                        <a:rPr lang="en-GB" sz="1100" dirty="0">
                          <a:effectLst/>
                        </a:rPr>
                        <a:t> (see 2.3.6)</a:t>
                      </a:r>
                      <a:endParaRPr lang="en-IE" sz="11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7215" marR="3721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dirty="0">
                          <a:effectLst/>
                        </a:rPr>
                        <a:t>The cost optimal performance level to be achieved is 125 kWh/m</a:t>
                      </a:r>
                      <a:r>
                        <a:rPr lang="en-IE" sz="1100" baseline="30000" dirty="0">
                          <a:effectLst/>
                        </a:rPr>
                        <a:t>2</a:t>
                      </a:r>
                      <a:r>
                        <a:rPr lang="en-IE" sz="1100" dirty="0">
                          <a:effectLst/>
                        </a:rPr>
                        <a:t>/</a:t>
                      </a:r>
                      <a:r>
                        <a:rPr lang="en-IE" sz="1100" dirty="0" err="1">
                          <a:effectLst/>
                        </a:rPr>
                        <a:t>yr</a:t>
                      </a:r>
                      <a:endParaRPr lang="en-IE" sz="1100" dirty="0">
                        <a:effectLst/>
                        <a:latin typeface="+mj-lt"/>
                      </a:endParaRPr>
                    </a:p>
                  </a:txBody>
                  <a:tcPr marL="37215" marR="3721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Upgrade insulation at ceiling level where </a:t>
                      </a:r>
                      <a:endParaRPr lang="en-IE" sz="1100" dirty="0">
                        <a:effectLst/>
                      </a:endParaRPr>
                    </a:p>
                    <a:p>
                      <a:pPr algn="ctr"/>
                      <a:r>
                        <a:rPr lang="en-GB" sz="1100" dirty="0">
                          <a:effectLst/>
                        </a:rPr>
                        <a:t>U-values are greater than in Table 5</a:t>
                      </a:r>
                      <a:endParaRPr lang="en-IE" sz="1100" dirty="0">
                        <a:effectLst/>
                      </a:endParaRPr>
                    </a:p>
                    <a:p>
                      <a:pPr algn="ctr"/>
                      <a:r>
                        <a:rPr lang="en-GB" sz="1100" dirty="0">
                          <a:effectLst/>
                        </a:rPr>
                        <a:t>&amp;</a:t>
                      </a:r>
                      <a:endParaRPr lang="en-IE" sz="1100" dirty="0">
                        <a:effectLst/>
                      </a:endParaRPr>
                    </a:p>
                    <a:p>
                      <a:pPr algn="ctr"/>
                      <a:r>
                        <a:rPr lang="en-GB" sz="1100" dirty="0">
                          <a:effectLst/>
                        </a:rPr>
                        <a:t>Oil or gas boiler replacement</a:t>
                      </a:r>
                      <a:r>
                        <a:rPr lang="en-GB" sz="1100" baseline="30000" dirty="0">
                          <a:effectLst/>
                        </a:rPr>
                        <a:t>6</a:t>
                      </a:r>
                      <a:r>
                        <a:rPr lang="en-GB" sz="1100" dirty="0">
                          <a:effectLst/>
                        </a:rPr>
                        <a:t> &amp; controls upgrade where the oil or gas boiler is more than 15 years old and efficiency less than 86% </a:t>
                      </a:r>
                      <a:endParaRPr lang="en-IE" sz="1100" dirty="0">
                        <a:effectLst/>
                      </a:endParaRPr>
                    </a:p>
                    <a:p>
                      <a:pPr algn="ctr"/>
                      <a:r>
                        <a:rPr lang="en-GB" sz="1100" dirty="0">
                          <a:effectLst/>
                        </a:rPr>
                        <a:t>&amp;/or</a:t>
                      </a:r>
                      <a:endParaRPr lang="en-IE" sz="1100" dirty="0">
                        <a:effectLst/>
                      </a:endParaRPr>
                    </a:p>
                    <a:p>
                      <a:pPr algn="ctr"/>
                      <a:r>
                        <a:rPr lang="en-GB" sz="1100" dirty="0">
                          <a:effectLst/>
                        </a:rPr>
                        <a:t>Replacement of electric storage heating</a:t>
                      </a:r>
                      <a:r>
                        <a:rPr lang="en-GB" sz="1100" baseline="30000" dirty="0">
                          <a:effectLst/>
                        </a:rPr>
                        <a:t>7</a:t>
                      </a:r>
                      <a:r>
                        <a:rPr lang="en-GB" sz="1100" dirty="0">
                          <a:effectLst/>
                        </a:rPr>
                        <a:t> systems where more than 15 years old and </a:t>
                      </a:r>
                      <a:r>
                        <a:rPr lang="en-US" sz="1100" dirty="0">
                          <a:effectLst/>
                        </a:rPr>
                        <a:t>with heat retention not less than 45% measured according to IS  EN 60531</a:t>
                      </a:r>
                      <a:endParaRPr lang="en-IE" sz="1100" dirty="0">
                        <a:effectLst/>
                      </a:endParaRPr>
                    </a:p>
                    <a:p>
                      <a:pPr algn="ctr"/>
                      <a:r>
                        <a:rPr lang="en-US" sz="1100" dirty="0">
                          <a:effectLst/>
                        </a:rPr>
                        <a:t>&amp;</a:t>
                      </a:r>
                      <a:endParaRPr lang="en-IE" sz="1100" dirty="0">
                        <a:effectLst/>
                      </a:endParaRPr>
                    </a:p>
                    <a:p>
                      <a:pPr algn="ctr"/>
                      <a:r>
                        <a:rPr lang="en-US" sz="1100" dirty="0">
                          <a:effectLst/>
                        </a:rPr>
                        <a:t>Upgrade insulation at wall level where U-values are greater than in table 5.</a:t>
                      </a:r>
                      <a:endParaRPr lang="en-IE" sz="1100" dirty="0">
                        <a:effectLst/>
                        <a:latin typeface="+mj-lt"/>
                      </a:endParaRPr>
                    </a:p>
                  </a:txBody>
                  <a:tcPr marL="37215" marR="3721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033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7C4582-BA6F-4E83-B253-0E889A9F9FAE}"/>
              </a:ext>
            </a:extLst>
          </p:cNvPr>
          <p:cNvSpPr txBox="1">
            <a:spLocks/>
          </p:cNvSpPr>
          <p:nvPr/>
        </p:nvSpPr>
        <p:spPr>
          <a:xfrm>
            <a:off x="1579721" y="291949"/>
            <a:ext cx="9566068" cy="822593"/>
          </a:xfrm>
          <a:prstGeom prst="rect">
            <a:avLst/>
          </a:prstGeom>
        </p:spPr>
        <p:txBody>
          <a:bodyPr vert="horz" lIns="91416" tIns="45708" rIns="91416" bIns="45708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00AC7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199"/>
              <a:t>Major Renovations – Domestic</a:t>
            </a:r>
            <a:endParaRPr lang="en-IE" sz="2999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7BBE00-1D81-469F-B60B-4A45EFBC34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3312" y="2707556"/>
          <a:ext cx="9822201" cy="2570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161">
                  <a:extLst>
                    <a:ext uri="{9D8B030D-6E8A-4147-A177-3AD203B41FA5}">
                      <a16:colId xmlns:a16="http://schemas.microsoft.com/office/drawing/2014/main" val="2724002819"/>
                    </a:ext>
                  </a:extLst>
                </a:gridCol>
                <a:gridCol w="3426600">
                  <a:extLst>
                    <a:ext uri="{9D8B030D-6E8A-4147-A177-3AD203B41FA5}">
                      <a16:colId xmlns:a16="http://schemas.microsoft.com/office/drawing/2014/main" val="3755586292"/>
                    </a:ext>
                  </a:extLst>
                </a:gridCol>
                <a:gridCol w="3420440">
                  <a:extLst>
                    <a:ext uri="{9D8B030D-6E8A-4147-A177-3AD203B41FA5}">
                      <a16:colId xmlns:a16="http://schemas.microsoft.com/office/drawing/2014/main" val="2677691373"/>
                    </a:ext>
                  </a:extLst>
                </a:gridCol>
              </a:tblGrid>
              <a:tr h="370743">
                <a:tc>
                  <a:txBody>
                    <a:bodyPr/>
                    <a:lstStyle/>
                    <a:p>
                      <a:r>
                        <a:rPr lang="en-IE" sz="1200" dirty="0"/>
                        <a:t>Proposed Works to Elements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Major Renovation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Additional Works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421782418"/>
                  </a:ext>
                </a:extLst>
              </a:tr>
              <a:tr h="457081">
                <a:tc>
                  <a:txBody>
                    <a:bodyPr/>
                    <a:lstStyle/>
                    <a:p>
                      <a:r>
                        <a:rPr lang="en-IE" sz="1200" dirty="0"/>
                        <a:t>A) Window Replacement (13% of envelope)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No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NA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886891897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r>
                        <a:rPr lang="en-IE" sz="1200" dirty="0"/>
                        <a:t>B) EWI or IWI of walls (35% of envelope)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Yes</a:t>
                      </a:r>
                    </a:p>
                  </a:txBody>
                  <a:tcPr marL="91416" marR="91416" marT="45708" marB="45708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Upgrade insulation at ceiling to </a:t>
                      </a:r>
                    </a:p>
                    <a:p>
                      <a:pPr algn="ctr"/>
                      <a:r>
                        <a:rPr lang="en-IE" sz="1200" dirty="0"/>
                        <a:t>0.16 W/m2K or table 5</a:t>
                      </a:r>
                    </a:p>
                    <a:p>
                      <a:pPr algn="ctr"/>
                      <a:r>
                        <a:rPr lang="en-IE" sz="1200" dirty="0"/>
                        <a:t>AND</a:t>
                      </a:r>
                    </a:p>
                    <a:p>
                      <a:pPr algn="ctr"/>
                      <a:r>
                        <a:rPr lang="en-IE" sz="1200" dirty="0"/>
                        <a:t>Upgrade heating system and controls</a:t>
                      </a:r>
                    </a:p>
                    <a:p>
                      <a:pPr algn="ctr"/>
                      <a:endParaRPr lang="en-IE" sz="1200" dirty="0"/>
                    </a:p>
                    <a:p>
                      <a:pPr algn="ctr"/>
                      <a:r>
                        <a:rPr lang="en-IE" sz="1200" dirty="0"/>
                        <a:t>OR</a:t>
                      </a:r>
                    </a:p>
                    <a:p>
                      <a:pPr algn="ctr"/>
                      <a:endParaRPr lang="en-IE" sz="1200" dirty="0"/>
                    </a:p>
                    <a:p>
                      <a:pPr algn="ctr"/>
                      <a:r>
                        <a:rPr lang="en-IE" sz="1200" dirty="0"/>
                        <a:t>Achieve </a:t>
                      </a:r>
                      <a:r>
                        <a:rPr lang="en-IE" sz="1200" dirty="0">
                          <a:effectLst/>
                        </a:rPr>
                        <a:t>125 kWh/m</a:t>
                      </a:r>
                      <a:r>
                        <a:rPr lang="en-IE" sz="1200" baseline="30000" dirty="0">
                          <a:effectLst/>
                        </a:rPr>
                        <a:t>2</a:t>
                      </a:r>
                      <a:r>
                        <a:rPr lang="en-IE" sz="1200" dirty="0">
                          <a:effectLst/>
                        </a:rPr>
                        <a:t>/yr.</a:t>
                      </a:r>
                      <a:endParaRPr lang="en-IE" sz="120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020125457"/>
                  </a:ext>
                </a:extLst>
              </a:tr>
              <a:tr h="457081">
                <a:tc>
                  <a:txBody>
                    <a:bodyPr/>
                    <a:lstStyle/>
                    <a:p>
                      <a:r>
                        <a:rPr lang="en-IE" sz="1200" dirty="0"/>
                        <a:t>C) EWI or IWI of walls and windows replacement (48% of envelope)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Yes</a:t>
                      </a:r>
                    </a:p>
                  </a:txBody>
                  <a:tcPr marL="91416" marR="91416" marT="45708" marB="45708"/>
                </a:tc>
                <a:tc vMerge="1">
                  <a:txBody>
                    <a:bodyPr/>
                    <a:lstStyle/>
                    <a:p>
                      <a:pPr algn="ctr"/>
                      <a:endParaRPr lang="en-IE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025130"/>
                  </a:ext>
                </a:extLst>
              </a:tr>
              <a:tr h="457081">
                <a:tc>
                  <a:txBody>
                    <a:bodyPr/>
                    <a:lstStyle/>
                    <a:p>
                      <a:r>
                        <a:rPr lang="en-IE" sz="1200" dirty="0"/>
                        <a:t>D) EWI or IWI of walls and replacement of roof structure (61% of envelope)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Yes</a:t>
                      </a:r>
                    </a:p>
                  </a:txBody>
                  <a:tcPr marL="91416" marR="91416" marT="45708" marB="45708"/>
                </a:tc>
                <a:tc vMerge="1">
                  <a:txBody>
                    <a:bodyPr/>
                    <a:lstStyle/>
                    <a:p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6162"/>
                  </a:ext>
                </a:extLst>
              </a:tr>
              <a:tr h="457081">
                <a:tc>
                  <a:txBody>
                    <a:bodyPr/>
                    <a:lstStyle/>
                    <a:p>
                      <a:r>
                        <a:rPr lang="en-IE" sz="1200" dirty="0"/>
                        <a:t>E) EWI or IWI of walls and replacement of floor (61% of envelope)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Yes</a:t>
                      </a:r>
                    </a:p>
                  </a:txBody>
                  <a:tcPr marL="91416" marR="91416" marT="45708" marB="45708"/>
                </a:tc>
                <a:tc vMerge="1">
                  <a:txBody>
                    <a:bodyPr/>
                    <a:lstStyle/>
                    <a:p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8358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6E2E7BC-083F-4056-AA54-15D7F9797A68}"/>
              </a:ext>
            </a:extLst>
          </p:cNvPr>
          <p:cNvSpPr/>
          <p:nvPr/>
        </p:nvSpPr>
        <p:spPr>
          <a:xfrm>
            <a:off x="1579722" y="929922"/>
            <a:ext cx="9029383" cy="175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63"/>
            <a:r>
              <a:rPr lang="en-GB" sz="1799" dirty="0">
                <a:solidFill>
                  <a:srgbClr val="616565"/>
                </a:solidFill>
                <a:latin typeface="Arial"/>
              </a:rPr>
              <a:t>Semi Detached (126m2): </a:t>
            </a:r>
          </a:p>
          <a:p>
            <a:pPr marL="285664" indent="-285664" defTabSz="457063">
              <a:buFontTx/>
              <a:buChar char="-"/>
            </a:pPr>
            <a:r>
              <a:rPr lang="en-GB" sz="1799" dirty="0">
                <a:solidFill>
                  <a:srgbClr val="616565"/>
                </a:solidFill>
                <a:latin typeface="Arial"/>
              </a:rPr>
              <a:t>Hollow Block wall, </a:t>
            </a:r>
          </a:p>
          <a:p>
            <a:pPr marL="285664" indent="-285664" defTabSz="457063">
              <a:buFontTx/>
              <a:buChar char="-"/>
            </a:pPr>
            <a:r>
              <a:rPr lang="en-GB" sz="1799" dirty="0">
                <a:solidFill>
                  <a:srgbClr val="616565"/>
                </a:solidFill>
                <a:latin typeface="Arial"/>
              </a:rPr>
              <a:t>pitched roof with 50mm mineral wool insulation on the ceiling, </a:t>
            </a:r>
          </a:p>
          <a:p>
            <a:pPr marL="285664" indent="-285664" defTabSz="457063">
              <a:buFontTx/>
              <a:buChar char="-"/>
            </a:pPr>
            <a:r>
              <a:rPr lang="en-GB" sz="1799" dirty="0">
                <a:solidFill>
                  <a:srgbClr val="616565"/>
                </a:solidFill>
                <a:latin typeface="Arial"/>
              </a:rPr>
              <a:t>double glazing with 6mm air gap and a U value of 2.8 W/m2K, </a:t>
            </a:r>
          </a:p>
          <a:p>
            <a:pPr marL="285664" indent="-285664" defTabSz="457063">
              <a:buFontTx/>
              <a:buChar char="-"/>
            </a:pPr>
            <a:r>
              <a:rPr lang="en-GB" sz="1799" dirty="0">
                <a:solidFill>
                  <a:srgbClr val="616565"/>
                </a:solidFill>
                <a:latin typeface="Arial"/>
              </a:rPr>
              <a:t>80% efficiency gas boiler installed with no controls</a:t>
            </a:r>
          </a:p>
          <a:p>
            <a:pPr marL="285664" indent="-285664" defTabSz="457063">
              <a:buFontTx/>
              <a:buChar char="-"/>
            </a:pPr>
            <a:r>
              <a:rPr lang="en-GB" sz="1799" dirty="0">
                <a:solidFill>
                  <a:srgbClr val="616565"/>
                </a:solidFill>
                <a:latin typeface="Arial"/>
              </a:rPr>
              <a:t>Fuel Stove</a:t>
            </a:r>
            <a:endParaRPr lang="en-IE" sz="1799" dirty="0">
              <a:solidFill>
                <a:srgbClr val="61656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939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7C4582-BA6F-4E83-B253-0E889A9F9FAE}"/>
              </a:ext>
            </a:extLst>
          </p:cNvPr>
          <p:cNvSpPr txBox="1">
            <a:spLocks/>
          </p:cNvSpPr>
          <p:nvPr/>
        </p:nvSpPr>
        <p:spPr>
          <a:xfrm>
            <a:off x="1578545" y="291130"/>
            <a:ext cx="9568560" cy="822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00AC7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200"/>
              <a:t>Major Renovations – Domestic</a:t>
            </a:r>
            <a:endParaRPr lang="en-IE" sz="30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87BBE00-1D81-469F-B60B-4A45EFBC34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2032" y="2707368"/>
          <a:ext cx="982476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36">
                  <a:extLst>
                    <a:ext uri="{9D8B030D-6E8A-4147-A177-3AD203B41FA5}">
                      <a16:colId xmlns:a16="http://schemas.microsoft.com/office/drawing/2014/main" val="2724002819"/>
                    </a:ext>
                  </a:extLst>
                </a:gridCol>
                <a:gridCol w="3424412">
                  <a:extLst>
                    <a:ext uri="{9D8B030D-6E8A-4147-A177-3AD203B41FA5}">
                      <a16:colId xmlns:a16="http://schemas.microsoft.com/office/drawing/2014/main" val="3755586292"/>
                    </a:ext>
                  </a:extLst>
                </a:gridCol>
                <a:gridCol w="3424412">
                  <a:extLst>
                    <a:ext uri="{9D8B030D-6E8A-4147-A177-3AD203B41FA5}">
                      <a16:colId xmlns:a16="http://schemas.microsoft.com/office/drawing/2014/main" val="2677691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200" dirty="0"/>
                        <a:t>Proposed Works to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Major Renovation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Additional 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78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200" dirty="0"/>
                        <a:t>A) Window Replacement (15% of envelope)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89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200" dirty="0"/>
                        <a:t>B) EWI or IWI of walls (22% of envelope)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125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200" dirty="0"/>
                        <a:t>C) EWI or IWI of walls and ceiling insulation (53% of envelope)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2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200" dirty="0"/>
                        <a:t>D) EWI or IWI of walls and windows replacement (37% of envelope)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Yes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Upgrade insulation at ceiling to 0.16 W/m2K or table 5</a:t>
                      </a:r>
                    </a:p>
                    <a:p>
                      <a:pPr algn="ctr"/>
                      <a:r>
                        <a:rPr lang="en-IE" sz="1200" dirty="0"/>
                        <a:t>And</a:t>
                      </a:r>
                    </a:p>
                    <a:p>
                      <a:pPr algn="ctr"/>
                      <a:r>
                        <a:rPr lang="en-IE" sz="1200" dirty="0"/>
                        <a:t>Upgrade heating system and controls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025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200" dirty="0"/>
                        <a:t>E) EWI or IWI of walls and replacement of roof structure (53% of envelope)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Yes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6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200" dirty="0"/>
                        <a:t>F) EWI or IWI of walls and replacement of floor (53% of envelope)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Yes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8358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6E2E7BC-083F-4056-AA54-15D7F9797A68}"/>
              </a:ext>
            </a:extLst>
          </p:cNvPr>
          <p:cNvSpPr/>
          <p:nvPr/>
        </p:nvSpPr>
        <p:spPr>
          <a:xfrm>
            <a:off x="1578545" y="929271"/>
            <a:ext cx="90317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Terraced house (96m2): </a:t>
            </a:r>
          </a:p>
          <a:p>
            <a:pPr marL="285750" indent="-285750">
              <a:buFontTx/>
              <a:buChar char="-"/>
            </a:pPr>
            <a:r>
              <a:rPr lang="en-GB" dirty="0"/>
              <a:t>solid wall, </a:t>
            </a:r>
          </a:p>
          <a:p>
            <a:pPr marL="285750" indent="-285750">
              <a:buFontTx/>
              <a:buChar char="-"/>
            </a:pPr>
            <a:r>
              <a:rPr lang="en-GB" dirty="0"/>
              <a:t>pitched roof with 50mm mineral wool insulation on the ceiling, </a:t>
            </a:r>
          </a:p>
          <a:p>
            <a:pPr marL="285750" indent="-285750">
              <a:buFontTx/>
              <a:buChar char="-"/>
            </a:pPr>
            <a:r>
              <a:rPr lang="en-GB" dirty="0"/>
              <a:t>double glazing with 12mm air gap and a U value of 2.8 W/m2K, </a:t>
            </a:r>
          </a:p>
          <a:p>
            <a:pPr marL="285750" indent="-285750">
              <a:buFontTx/>
              <a:buChar char="-"/>
            </a:pPr>
            <a:r>
              <a:rPr lang="en-GB" dirty="0"/>
              <a:t>68% efficiency gas boiler installed with no controls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22314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83CC00-7CD2-45EC-93E6-F2CDE0EB9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10" y="1182142"/>
            <a:ext cx="10389605" cy="4640264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https://www.seai.ie/home-energy/building-energy-rating-ber/support-for-ber-assessors/domestic-ber-resources/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E8B607-7113-4E07-9B88-0F3E4C2B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Software/ Documentation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50ECE-0783-4470-AB6D-8ED49C071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10" y="1843881"/>
            <a:ext cx="9563101" cy="44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5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AA9004-5245-41DC-82F6-A13D06AF7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69C5DB-4B0C-4B9C-8A04-05BB5D74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DEAP 4.2.0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3BD32-DC2E-4E68-9EC0-8E3E7FAD9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3419363"/>
            <a:ext cx="5698530" cy="2706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802822-6286-4672-861E-7B0B891F0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10" y="1414177"/>
            <a:ext cx="5538228" cy="26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05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6755DE-A14E-A247-9B1E-AB0C957F89E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IE"/>
              <a:t>www.seai.ie</a:t>
            </a:r>
          </a:p>
          <a:p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99844" y="560529"/>
            <a:ext cx="10072955" cy="90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Water Heating – Changes to energy demand calculation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9844" y="1470451"/>
            <a:ext cx="6548091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en-IE" sz="2000" b="1" dirty="0">
                <a:solidFill>
                  <a:srgbClr val="003399"/>
                </a:solidFill>
                <a:latin typeface="Calibri" panose="020F0502020204030204"/>
              </a:rPr>
              <a:t>New methodology will take account of </a:t>
            </a:r>
          </a:p>
          <a:p>
            <a:pPr marL="285750" lvl="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3399"/>
                </a:solidFill>
                <a:latin typeface="Calibri" panose="020F0502020204030204"/>
              </a:rPr>
              <a:t>Updated occupancy rates</a:t>
            </a:r>
          </a:p>
          <a:p>
            <a:pPr marL="285750" lvl="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3399"/>
                </a:solidFill>
                <a:latin typeface="Calibri" panose="020F0502020204030204"/>
              </a:rPr>
              <a:t>Shower types and presence of baths</a:t>
            </a:r>
          </a:p>
          <a:p>
            <a:pPr marL="285750" lvl="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3399"/>
                </a:solidFill>
                <a:latin typeface="Calibri" panose="020F0502020204030204"/>
              </a:rPr>
              <a:t>Electricity used by electric showers</a:t>
            </a:r>
          </a:p>
          <a:p>
            <a:pPr marL="285750" lvl="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rgbClr val="003399"/>
                </a:solidFill>
                <a:latin typeface="Calibri" panose="020F0502020204030204"/>
              </a:rPr>
              <a:t>Low water use fittings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9B3535-2653-4B71-A957-2DDC797858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00600" y="1204160"/>
          <a:ext cx="7245581" cy="4882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141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9610" y="1235627"/>
            <a:ext cx="7472866" cy="4679950"/>
          </a:xfrm>
        </p:spPr>
        <p:txBody>
          <a:bodyPr>
            <a:normAutofit/>
          </a:bodyPr>
          <a:lstStyle/>
          <a:p>
            <a:endParaRPr lang="en-IE" dirty="0"/>
          </a:p>
          <a:p>
            <a:r>
              <a:rPr lang="en-IE" sz="2000" dirty="0"/>
              <a:t>Member states to ensure that all new buildings are “Nearly Zero Energy Buildings” by 31st Dec 2020 </a:t>
            </a:r>
          </a:p>
          <a:p>
            <a:endParaRPr lang="en-IE" sz="2000" dirty="0"/>
          </a:p>
          <a:p>
            <a:r>
              <a:rPr lang="en-IE" sz="2000" dirty="0"/>
              <a:t>Member states to ensure that all new buildings </a:t>
            </a:r>
            <a:r>
              <a:rPr lang="en-IE" sz="2000" b="1" dirty="0"/>
              <a:t>owned and occupied </a:t>
            </a:r>
            <a:r>
              <a:rPr lang="en-IE" sz="2000" dirty="0"/>
              <a:t>by Public Authorities are `Nearly Zero Energy Buildings’ after 31st Dec 2018 </a:t>
            </a:r>
          </a:p>
          <a:p>
            <a:endParaRPr lang="en-IE" sz="2000" dirty="0"/>
          </a:p>
          <a:p>
            <a:r>
              <a:rPr lang="en-IE" sz="2000" dirty="0"/>
              <a:t>Major Renovations to be at Cost Optimal Level in Building Codes 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B2A3888-6E49-41B2-95D4-BAB8B7302B96}"/>
              </a:ext>
            </a:extLst>
          </p:cNvPr>
          <p:cNvSpPr txBox="1">
            <a:spLocks noChangeArrowheads="1"/>
          </p:cNvSpPr>
          <p:nvPr/>
        </p:nvSpPr>
        <p:spPr>
          <a:xfrm>
            <a:off x="899609" y="0"/>
            <a:ext cx="8446393" cy="980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00AC75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IE" altLang="en-US"/>
            </a:br>
            <a:r>
              <a:rPr lang="en-IE" altLang="en-US"/>
              <a:t>Energy Performance of Buildings Directive</a:t>
            </a: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361A19-AEFA-4C87-B1FB-02E587FB2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640" y="1235627"/>
            <a:ext cx="2961465" cy="41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99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3933" y="0"/>
            <a:ext cx="8446393" cy="980728"/>
          </a:xfrm>
        </p:spPr>
        <p:txBody>
          <a:bodyPr>
            <a:normAutofit/>
          </a:bodyPr>
          <a:lstStyle/>
          <a:p>
            <a:br>
              <a:rPr lang="en-IE" altLang="en-US" dirty="0"/>
            </a:br>
            <a:r>
              <a:rPr lang="en-IE" altLang="en-US" dirty="0"/>
              <a:t>DEAP Methodology – Lighting Energy</a:t>
            </a: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AE3248-67EC-45E7-B01A-700F26292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175" y="1485900"/>
            <a:ext cx="7114613" cy="46402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000" dirty="0"/>
              <a:t>Portable Lighting:</a:t>
            </a:r>
          </a:p>
          <a:p>
            <a:pPr lvl="0">
              <a:buFontTx/>
              <a:buChar char="-"/>
            </a:pPr>
            <a:r>
              <a:rPr lang="en-GB" sz="2000" dirty="0"/>
              <a:t>Efficiency improved based </a:t>
            </a:r>
            <a:r>
              <a:rPr lang="en-IE" sz="2000" dirty="0"/>
              <a:t>DECC (UK) of the Household Electricity Survey (HES) in June 2013</a:t>
            </a:r>
          </a:p>
          <a:p>
            <a:pPr lvl="0">
              <a:buFontTx/>
              <a:buChar char="-"/>
            </a:pPr>
            <a:r>
              <a:rPr lang="en-IE" sz="2000" dirty="0"/>
              <a:t>21 lumen/W</a:t>
            </a:r>
          </a:p>
          <a:p>
            <a:pPr marL="0" lvl="0" indent="0">
              <a:buNone/>
            </a:pPr>
            <a:endParaRPr lang="en-IE" sz="2000" dirty="0"/>
          </a:p>
          <a:p>
            <a:pPr marL="0" lvl="0" indent="0">
              <a:buNone/>
            </a:pPr>
            <a:r>
              <a:rPr lang="en-GB" sz="2000" dirty="0"/>
              <a:t>Fixed lighting:</a:t>
            </a:r>
          </a:p>
          <a:p>
            <a:pPr lvl="0">
              <a:buFontTx/>
              <a:buChar char="-"/>
            </a:pPr>
            <a:r>
              <a:rPr lang="en-GB" sz="2000" dirty="0"/>
              <a:t>New buildings: the assessor enters details based on design of the installed lighting, including Wattage, Efficiency and/or Lux levels.  </a:t>
            </a:r>
          </a:p>
          <a:p>
            <a:pPr lvl="0">
              <a:buFontTx/>
              <a:buChar char="-"/>
            </a:pPr>
            <a:r>
              <a:rPr lang="en-GB" sz="2000" dirty="0"/>
              <a:t>Existing buildings, the assessor enters default efficiency based on the lamp type/ rating with the lighting level fixed.</a:t>
            </a:r>
            <a:endParaRPr lang="en-IE" sz="2000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ACD3F-C8DA-4741-B268-C311CDE5A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788" y="1762919"/>
            <a:ext cx="20955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B4419DC-D0EA-4E90-B809-C669B57C0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184" y="1269887"/>
            <a:ext cx="9147295" cy="4677513"/>
          </a:xfrm>
        </p:spPr>
        <p:txBody>
          <a:bodyPr>
            <a:normAutofit/>
          </a:bodyPr>
          <a:lstStyle/>
          <a:p>
            <a:endParaRPr lang="en-GB" sz="1998" dirty="0">
              <a:solidFill>
                <a:schemeClr val="bg1">
                  <a:lumMod val="50000"/>
                </a:schemeClr>
              </a:solidFill>
            </a:endParaRPr>
          </a:p>
          <a:p>
            <a:endParaRPr lang="en-GB" sz="1998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1998" dirty="0"/>
          </a:p>
          <a:p>
            <a:pPr marL="1370778" lvl="3" indent="0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7A3356F-EB57-4539-AE38-EAFA5FBAFAE0}"/>
              </a:ext>
            </a:extLst>
          </p:cNvPr>
          <p:cNvSpPr txBox="1">
            <a:spLocks/>
          </p:cNvSpPr>
          <p:nvPr/>
        </p:nvSpPr>
        <p:spPr>
          <a:xfrm>
            <a:off x="949049" y="1422208"/>
            <a:ext cx="8861318" cy="4677513"/>
          </a:xfrm>
          <a:prstGeom prst="rect">
            <a:avLst/>
          </a:prstGeom>
        </p:spPr>
        <p:txBody>
          <a:bodyPr vert="horz" lIns="91392" tIns="45696" rIns="91392" bIns="45696" rtlCol="0">
            <a:norm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C75">
                  <a:lumMod val="75000"/>
                </a:srgbClr>
              </a:buClr>
            </a:pPr>
            <a:r>
              <a:rPr lang="en-GB" sz="1998" dirty="0">
                <a:solidFill>
                  <a:srgbClr val="616565"/>
                </a:solidFill>
              </a:rPr>
              <a:t>Calculated in line with ISO 52000</a:t>
            </a:r>
          </a:p>
          <a:p>
            <a:pPr>
              <a:buClr>
                <a:srgbClr val="009C75">
                  <a:lumMod val="75000"/>
                </a:srgbClr>
              </a:buClr>
            </a:pPr>
            <a:r>
              <a:rPr lang="en-GB" sz="1998" dirty="0">
                <a:solidFill>
                  <a:srgbClr val="616565"/>
                </a:solidFill>
              </a:rPr>
              <a:t>Included:</a:t>
            </a:r>
          </a:p>
          <a:p>
            <a:pPr lvl="1"/>
            <a:r>
              <a:rPr lang="en-GB" sz="1998" dirty="0">
                <a:solidFill>
                  <a:srgbClr val="009C75">
                    <a:lumMod val="75000"/>
                  </a:srgbClr>
                </a:solidFill>
              </a:rPr>
              <a:t>PV</a:t>
            </a:r>
          </a:p>
          <a:p>
            <a:pPr lvl="1"/>
            <a:r>
              <a:rPr lang="en-GB" sz="1998" dirty="0">
                <a:solidFill>
                  <a:srgbClr val="009C75">
                    <a:lumMod val="75000"/>
                  </a:srgbClr>
                </a:solidFill>
              </a:rPr>
              <a:t>Solar</a:t>
            </a:r>
          </a:p>
          <a:p>
            <a:pPr lvl="1"/>
            <a:r>
              <a:rPr lang="en-GB" sz="1998" dirty="0">
                <a:solidFill>
                  <a:srgbClr val="009C75">
                    <a:lumMod val="75000"/>
                  </a:srgbClr>
                </a:solidFill>
              </a:rPr>
              <a:t>Wind</a:t>
            </a:r>
          </a:p>
          <a:p>
            <a:pPr lvl="1"/>
            <a:r>
              <a:rPr lang="en-GB" sz="1998" dirty="0">
                <a:solidFill>
                  <a:srgbClr val="009C75">
                    <a:lumMod val="75000"/>
                  </a:srgbClr>
                </a:solidFill>
              </a:rPr>
              <a:t>Heat Pump</a:t>
            </a:r>
          </a:p>
          <a:p>
            <a:pPr lvl="1"/>
            <a:r>
              <a:rPr lang="en-GB" sz="1998" dirty="0">
                <a:solidFill>
                  <a:srgbClr val="009C75">
                    <a:lumMod val="75000"/>
                  </a:srgbClr>
                </a:solidFill>
              </a:rPr>
              <a:t>Biomass/ Biogas</a:t>
            </a:r>
          </a:p>
          <a:p>
            <a:pPr lvl="1"/>
            <a:r>
              <a:rPr lang="en-GB" sz="1998" dirty="0">
                <a:solidFill>
                  <a:srgbClr val="009C75">
                    <a:lumMod val="75000"/>
                  </a:srgbClr>
                </a:solidFill>
              </a:rPr>
              <a:t>District heating</a:t>
            </a:r>
          </a:p>
          <a:p>
            <a:pPr lvl="1"/>
            <a:r>
              <a:rPr lang="en-GB" sz="1998" dirty="0">
                <a:solidFill>
                  <a:srgbClr val="009C75">
                    <a:lumMod val="75000"/>
                  </a:srgbClr>
                </a:solidFill>
              </a:rPr>
              <a:t>CHP</a:t>
            </a:r>
          </a:p>
          <a:p>
            <a:pPr lvl="1"/>
            <a:endParaRPr lang="en-GB" sz="1998" dirty="0">
              <a:solidFill>
                <a:srgbClr val="FFFFFF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en-GB" sz="1998" dirty="0">
              <a:solidFill>
                <a:srgbClr val="616565"/>
              </a:solidFill>
            </a:endParaRPr>
          </a:p>
          <a:p>
            <a:pPr marL="1370778" lvl="3" indent="0">
              <a:buNone/>
            </a:pPr>
            <a:r>
              <a:rPr lang="en-GB" dirty="0">
                <a:solidFill>
                  <a:srgbClr val="FFFFFF">
                    <a:lumMod val="50000"/>
                  </a:srgbClr>
                </a:solidFill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088EBF-2713-4985-96D4-6E4F81126E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22" y="1117566"/>
            <a:ext cx="4693254" cy="37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F83478-D8A5-4689-B634-439DB970BF8C}"/>
              </a:ext>
            </a:extLst>
          </p:cNvPr>
          <p:cNvSpPr/>
          <p:nvPr/>
        </p:nvSpPr>
        <p:spPr>
          <a:xfrm>
            <a:off x="825642" y="5435792"/>
            <a:ext cx="10697509" cy="70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063"/>
            <a:r>
              <a:rPr lang="en-GB" sz="1998" dirty="0">
                <a:solidFill>
                  <a:srgbClr val="616565"/>
                </a:solidFill>
                <a:latin typeface="Arial"/>
              </a:rPr>
              <a:t>The Renewable Energy Ratio </a:t>
            </a:r>
            <a:r>
              <a:rPr lang="en-GB" sz="1998" i="1" dirty="0">
                <a:solidFill>
                  <a:srgbClr val="616565"/>
                </a:solidFill>
                <a:latin typeface="Arial"/>
              </a:rPr>
              <a:t>RER = 	</a:t>
            </a:r>
            <a:r>
              <a:rPr lang="en-GB" sz="1998" i="1" u="sng" dirty="0" err="1">
                <a:solidFill>
                  <a:srgbClr val="616565"/>
                </a:solidFill>
                <a:latin typeface="Arial"/>
              </a:rPr>
              <a:t>E</a:t>
            </a:r>
            <a:r>
              <a:rPr lang="en-GB" sz="1998" i="1" u="sng" baseline="-25000" dirty="0" err="1">
                <a:solidFill>
                  <a:srgbClr val="616565"/>
                </a:solidFill>
                <a:latin typeface="Arial"/>
              </a:rPr>
              <a:t>P</a:t>
            </a:r>
            <a:r>
              <a:rPr lang="en-GB" sz="1998" b="1" i="1" u="sng" baseline="-25000" dirty="0" err="1">
                <a:solidFill>
                  <a:srgbClr val="616565"/>
                </a:solidFill>
                <a:latin typeface="Arial"/>
              </a:rPr>
              <a:t>ren</a:t>
            </a:r>
            <a:r>
              <a:rPr lang="en-GB" sz="1998" i="1" u="sng" dirty="0">
                <a:solidFill>
                  <a:srgbClr val="616565"/>
                </a:solidFill>
                <a:latin typeface="Arial"/>
              </a:rPr>
              <a:t> </a:t>
            </a:r>
            <a:r>
              <a:rPr lang="en-GB" sz="1998" u="sng" dirty="0">
                <a:solidFill>
                  <a:srgbClr val="616565"/>
                </a:solidFill>
                <a:latin typeface="Arial"/>
              </a:rPr>
              <a:t>Primary Energy of the Renewables</a:t>
            </a:r>
            <a:endParaRPr lang="en-IE" sz="1998" dirty="0">
              <a:solidFill>
                <a:srgbClr val="616565"/>
              </a:solidFill>
              <a:latin typeface="Arial"/>
            </a:endParaRPr>
          </a:p>
          <a:p>
            <a:pPr defTabSz="457063"/>
            <a:r>
              <a:rPr lang="en-GB" sz="1998" i="1" dirty="0">
                <a:solidFill>
                  <a:srgbClr val="616565"/>
                </a:solidFill>
                <a:latin typeface="Arial"/>
              </a:rPr>
              <a:t> 		     								</a:t>
            </a:r>
            <a:r>
              <a:rPr lang="en-GB" sz="1998" i="1" dirty="0" err="1">
                <a:solidFill>
                  <a:srgbClr val="616565"/>
                </a:solidFill>
                <a:latin typeface="Arial"/>
              </a:rPr>
              <a:t>E</a:t>
            </a:r>
            <a:r>
              <a:rPr lang="en-GB" sz="1998" i="1" baseline="-25000" dirty="0" err="1">
                <a:solidFill>
                  <a:srgbClr val="616565"/>
                </a:solidFill>
                <a:latin typeface="Arial"/>
              </a:rPr>
              <a:t>P</a:t>
            </a:r>
            <a:r>
              <a:rPr lang="en-GB" sz="1998" b="1" i="1" baseline="-25000" dirty="0" err="1">
                <a:solidFill>
                  <a:srgbClr val="616565"/>
                </a:solidFill>
                <a:latin typeface="Arial"/>
              </a:rPr>
              <a:t>tot</a:t>
            </a:r>
            <a:r>
              <a:rPr lang="en-GB" sz="1998" b="1" i="1" baseline="-25000" dirty="0">
                <a:solidFill>
                  <a:srgbClr val="616565"/>
                </a:solidFill>
                <a:latin typeface="Arial"/>
              </a:rPr>
              <a:t> </a:t>
            </a:r>
            <a:r>
              <a:rPr lang="en-GB" sz="1998" dirty="0">
                <a:solidFill>
                  <a:srgbClr val="616565"/>
                </a:solidFill>
                <a:latin typeface="Arial"/>
              </a:rPr>
              <a:t>Total Primary Energy</a:t>
            </a:r>
            <a:r>
              <a:rPr lang="en-GB" sz="1998" u="sng" dirty="0">
                <a:solidFill>
                  <a:srgbClr val="616565"/>
                </a:solidFill>
                <a:latin typeface="Arial"/>
              </a:rPr>
              <a:t> </a:t>
            </a:r>
            <a:endParaRPr lang="en-IE" sz="1998" dirty="0">
              <a:solidFill>
                <a:srgbClr val="616565"/>
              </a:solidFill>
              <a:latin typeface="Arial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27ADB7E-2817-4D9A-9062-40317E648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9436" y="17677"/>
            <a:ext cx="9893854" cy="980218"/>
          </a:xfrm>
        </p:spPr>
        <p:txBody>
          <a:bodyPr>
            <a:normAutofit/>
          </a:bodyPr>
          <a:lstStyle/>
          <a:p>
            <a:br>
              <a:rPr lang="en-IE" altLang="en-US" dirty="0"/>
            </a:br>
            <a:r>
              <a:rPr lang="en-IE" altLang="en-US" dirty="0"/>
              <a:t>Renewable Energy Ratio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8759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52F57-1C43-41A0-A040-F7B96C913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138A3-88CE-4B93-8663-95DB1EEB5E4D}" type="slidenum">
              <a:rPr lang="en-IE" smtClean="0"/>
              <a:t>22</a:t>
            </a:fld>
            <a:endParaRPr lang="en-I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6E294F-4AD8-48DF-A0FB-765FBD70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Part F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8E24CB0-E461-4E48-AB22-E2174D265E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896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FAA66-2B96-417D-BE81-132EC9B1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TGD F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426" y="2214879"/>
            <a:ext cx="3630311" cy="3833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" y="2214879"/>
            <a:ext cx="3895775" cy="38336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85391" y="6443904"/>
            <a:ext cx="67847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IE" sz="2000" b="1" kern="0" dirty="0">
                <a:solidFill>
                  <a:srgbClr val="004D44"/>
                </a:solidFill>
              </a:rPr>
              <a:t>Exhaust Air Heat Pump to be treated as CMEV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0263" y="2214879"/>
            <a:ext cx="3451437" cy="3834931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6D4F835-5D85-4572-8FFF-EE40E53F2B3D}"/>
              </a:ext>
            </a:extLst>
          </p:cNvPr>
          <p:cNvSpPr txBox="1">
            <a:spLocks/>
          </p:cNvSpPr>
          <p:nvPr/>
        </p:nvSpPr>
        <p:spPr>
          <a:xfrm>
            <a:off x="899610" y="1485900"/>
            <a:ext cx="10389605" cy="4367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Continuous Mechanical Extract Ventilation - New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6506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4334C-4B86-41EA-922F-B9D4B981F4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CDC6A8-49E9-4C28-87D1-7DEBD0953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TGD F 2019 – Ventilation System Application range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D452C51-4FF6-41C0-9031-529DA30BF06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53551" y="855663"/>
            <a:ext cx="9631924" cy="5135562"/>
          </a:xfrm>
        </p:spPr>
        <p:txBody>
          <a:bodyPr>
            <a:normAutofit/>
          </a:bodyPr>
          <a:lstStyle/>
          <a:p>
            <a:pPr marL="428539" indent="-428539">
              <a:buFont typeface="Arial" panose="020B0604020202020204" pitchFamily="34" charset="0"/>
              <a:buChar char="•"/>
              <a:defRPr/>
            </a:pPr>
            <a:endParaRPr lang="en-IE" sz="2400" dirty="0"/>
          </a:p>
          <a:p>
            <a:pPr marL="428539" lvl="1" indent="-428539">
              <a:buFont typeface="Arial" panose="020B0604020202020204" pitchFamily="34" charset="0"/>
              <a:buChar char="•"/>
              <a:defRPr/>
            </a:pPr>
            <a:endParaRPr lang="en-IE" sz="2400" dirty="0">
              <a:solidFill>
                <a:srgbClr val="004D44"/>
              </a:solidFill>
            </a:endParaRPr>
          </a:p>
          <a:p>
            <a:pPr marL="428539" lvl="1" indent="-428539">
              <a:buFont typeface="Arial" panose="020B0604020202020204" pitchFamily="34" charset="0"/>
              <a:buChar char="•"/>
              <a:defRPr/>
            </a:pPr>
            <a:endParaRPr lang="en-IE" sz="2400" dirty="0">
              <a:solidFill>
                <a:srgbClr val="004D44"/>
              </a:solidFill>
            </a:endParaRPr>
          </a:p>
          <a:p>
            <a:pPr marL="428539" lvl="1" indent="-428539">
              <a:buFont typeface="Arial" panose="020B0604020202020204" pitchFamily="34" charset="0"/>
              <a:buChar char="•"/>
              <a:defRPr/>
            </a:pPr>
            <a:endParaRPr lang="en-IE" sz="2400" dirty="0">
              <a:solidFill>
                <a:srgbClr val="004D44"/>
              </a:solidFill>
            </a:endParaRPr>
          </a:p>
          <a:p>
            <a:pPr marL="428539" lvl="1" indent="-428539">
              <a:buFont typeface="Arial" panose="020B0604020202020204" pitchFamily="34" charset="0"/>
              <a:buChar char="•"/>
              <a:defRPr/>
            </a:pPr>
            <a:endParaRPr lang="en-IE" sz="2400" dirty="0">
              <a:solidFill>
                <a:srgbClr val="004D44"/>
              </a:solidFill>
            </a:endParaRPr>
          </a:p>
          <a:p>
            <a:pPr marL="428539" lvl="1" indent="-428539">
              <a:buFont typeface="Arial" panose="020B0604020202020204" pitchFamily="34" charset="0"/>
              <a:buChar char="•"/>
              <a:defRPr/>
            </a:pPr>
            <a:endParaRPr lang="en-IE" sz="2400" dirty="0">
              <a:solidFill>
                <a:srgbClr val="004D44"/>
              </a:solidFill>
            </a:endParaRPr>
          </a:p>
          <a:p>
            <a:pPr marL="428539" lvl="1" indent="-428539">
              <a:buFont typeface="Arial" panose="020B0604020202020204" pitchFamily="34" charset="0"/>
              <a:buChar char="•"/>
              <a:defRPr/>
            </a:pPr>
            <a:endParaRPr lang="en-IE" sz="2400" dirty="0">
              <a:solidFill>
                <a:srgbClr val="004D44"/>
              </a:solidFill>
            </a:endParaRPr>
          </a:p>
          <a:p>
            <a:pPr marL="428539" lvl="1" indent="-428539">
              <a:buFont typeface="Arial" panose="020B0604020202020204" pitchFamily="34" charset="0"/>
              <a:buChar char="•"/>
              <a:defRPr/>
            </a:pPr>
            <a:endParaRPr lang="en-IE" sz="2400" dirty="0">
              <a:solidFill>
                <a:srgbClr val="004D44"/>
              </a:solidFill>
            </a:endParaRPr>
          </a:p>
          <a:p>
            <a:pPr marL="0" indent="0">
              <a:buNone/>
              <a:defRPr/>
            </a:pPr>
            <a:r>
              <a:rPr lang="en-IE" sz="2400" b="1" dirty="0"/>
              <a:t>1.2.4: Natural ventilation with intermittent extract</a:t>
            </a:r>
          </a:p>
          <a:p>
            <a:pPr>
              <a:defRPr/>
            </a:pPr>
            <a:r>
              <a:rPr lang="en-IE" sz="2400" dirty="0"/>
              <a:t>Minimum (total) equivalent area of background ventilators increased by 40%.</a:t>
            </a:r>
          </a:p>
          <a:p>
            <a:pPr marL="428539" lvl="1" indent="-428539">
              <a:buFont typeface="Arial" panose="020B0604020202020204" pitchFamily="34" charset="0"/>
              <a:buChar char="•"/>
              <a:defRPr/>
            </a:pPr>
            <a:endParaRPr lang="en-IE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364468-0109-4729-9E3D-3BC99CA6F49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0537" y="2001416"/>
          <a:ext cx="10785048" cy="2011632"/>
        </p:xfrm>
        <a:graphic>
          <a:graphicData uri="http://schemas.openxmlformats.org/drawingml/2006/table">
            <a:tbl>
              <a:tblPr/>
              <a:tblGrid>
                <a:gridCol w="3594695">
                  <a:extLst>
                    <a:ext uri="{9D8B030D-6E8A-4147-A177-3AD203B41FA5}">
                      <a16:colId xmlns:a16="http://schemas.microsoft.com/office/drawing/2014/main" val="1512485100"/>
                    </a:ext>
                  </a:extLst>
                </a:gridCol>
                <a:gridCol w="3595658">
                  <a:extLst>
                    <a:ext uri="{9D8B030D-6E8A-4147-A177-3AD203B41FA5}">
                      <a16:colId xmlns:a16="http://schemas.microsoft.com/office/drawing/2014/main" val="3295479794"/>
                    </a:ext>
                  </a:extLst>
                </a:gridCol>
                <a:gridCol w="3594695">
                  <a:extLst>
                    <a:ext uri="{9D8B030D-6E8A-4147-A177-3AD203B41FA5}">
                      <a16:colId xmlns:a16="http://schemas.microsoft.com/office/drawing/2014/main" val="2787616929"/>
                    </a:ext>
                  </a:extLst>
                </a:gridCol>
              </a:tblGrid>
              <a:tr h="655304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defRPr sz="80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1pPr>
                      <a:lvl2pPr indent="228600">
                        <a:lnSpc>
                          <a:spcPct val="110000"/>
                        </a:lnSpc>
                        <a:defRPr sz="5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2pPr>
                      <a:lvl3pPr indent="4572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5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3pPr>
                      <a:lvl4pPr indent="6858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4pPr>
                      <a:lvl5pPr indent="9144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5pPr>
                      <a:lvl6pPr marL="4572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6pPr>
                      <a:lvl7pPr marL="9144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7pPr>
                      <a:lvl8pPr marL="13716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8pPr>
                      <a:lvl9pPr marL="18288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9pPr>
                    </a:lstStyle>
                    <a:p>
                      <a:pPr marL="0" marR="0" lvl="0" indent="0" algn="ctr" defTabSz="825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rPr>
                        <a:t>Ventilation System</a:t>
                      </a:r>
                    </a:p>
                  </a:txBody>
                  <a:tcPr marL="45708" marR="45708" marT="22860" marB="228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defRPr sz="80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1pPr>
                      <a:lvl2pPr indent="228600">
                        <a:lnSpc>
                          <a:spcPct val="110000"/>
                        </a:lnSpc>
                        <a:defRPr sz="5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2pPr>
                      <a:lvl3pPr indent="4572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5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3pPr>
                      <a:lvl4pPr indent="6858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4pPr>
                      <a:lvl5pPr indent="9144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5pPr>
                      <a:lvl6pPr marL="4572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6pPr>
                      <a:lvl7pPr marL="9144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7pPr>
                      <a:lvl8pPr marL="13716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8pPr>
                      <a:lvl9pPr marL="18288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9pPr>
                    </a:lstStyle>
                    <a:p>
                      <a:pPr marL="0" marR="0" lvl="0" indent="0" algn="ctr" defTabSz="825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rPr>
                        <a:t>Air Permeability range: </a:t>
                      </a:r>
                    </a:p>
                    <a:p>
                      <a:pPr marL="0" marR="0" lvl="0" indent="0" algn="ctr" defTabSz="825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rPr>
                        <a:t>3-5 m</a:t>
                      </a:r>
                      <a:r>
                        <a:rPr kumimoji="0" lang="en-IE" alt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r>
                        <a:rPr kumimoji="0" lang="en-I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rPr>
                        <a:t>/h.m</a:t>
                      </a:r>
                      <a:r>
                        <a:rPr kumimoji="0" lang="en-IE" alt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</a:p>
                  </a:txBody>
                  <a:tcPr marL="45708" marR="45708" marT="22860" marB="228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defRPr sz="80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1pPr>
                      <a:lvl2pPr indent="228600">
                        <a:lnSpc>
                          <a:spcPct val="110000"/>
                        </a:lnSpc>
                        <a:defRPr sz="5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2pPr>
                      <a:lvl3pPr indent="4572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5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3pPr>
                      <a:lvl4pPr indent="6858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4pPr>
                      <a:lvl5pPr indent="9144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5pPr>
                      <a:lvl6pPr marL="4572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6pPr>
                      <a:lvl7pPr marL="9144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7pPr>
                      <a:lvl8pPr marL="13716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8pPr>
                      <a:lvl9pPr marL="18288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9pPr>
                    </a:lstStyle>
                    <a:p>
                      <a:pPr marL="0" marR="0" lvl="0" indent="0" algn="ctr" defTabSz="825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rPr>
                        <a:t>Air Permeability range:</a:t>
                      </a:r>
                    </a:p>
                    <a:p>
                      <a:pPr marL="0" marR="0" lvl="0" indent="0" algn="ctr" defTabSz="825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rPr>
                        <a:t>Less than 3 m</a:t>
                      </a:r>
                      <a:r>
                        <a:rPr kumimoji="0" lang="en-IE" alt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r>
                        <a:rPr kumimoji="0" lang="en-I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rPr>
                        <a:t>/h.m</a:t>
                      </a:r>
                      <a:r>
                        <a:rPr kumimoji="0" lang="en-IE" alt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kumimoji="0" lang="en-IE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8" marR="45708" marT="22860" marB="228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358405"/>
                  </a:ext>
                </a:extLst>
              </a:tr>
              <a:tr h="350512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defRPr sz="80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1pPr>
                      <a:lvl2pPr indent="228600">
                        <a:lnSpc>
                          <a:spcPct val="110000"/>
                        </a:lnSpc>
                        <a:defRPr sz="5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2pPr>
                      <a:lvl3pPr indent="4572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5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3pPr>
                      <a:lvl4pPr indent="6858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4pPr>
                      <a:lvl5pPr indent="9144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5pPr>
                      <a:lvl6pPr marL="4572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6pPr>
                      <a:lvl7pPr marL="9144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7pPr>
                      <a:lvl8pPr marL="13716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8pPr>
                      <a:lvl9pPr marL="18288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9pPr>
                    </a:lstStyle>
                    <a:p>
                      <a:pPr marL="0" marR="0" lvl="0" indent="0" algn="ctr" defTabSz="825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rPr>
                        <a:t>CMEV</a:t>
                      </a:r>
                    </a:p>
                  </a:txBody>
                  <a:tcPr marL="45708" marR="45708" marT="22860" marB="228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defRPr sz="80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1pPr>
                      <a:lvl2pPr indent="228600">
                        <a:lnSpc>
                          <a:spcPct val="110000"/>
                        </a:lnSpc>
                        <a:defRPr sz="5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2pPr>
                      <a:lvl3pPr indent="4572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5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3pPr>
                      <a:lvl4pPr indent="6858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4pPr>
                      <a:lvl5pPr indent="9144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5pPr>
                      <a:lvl6pPr marL="4572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6pPr>
                      <a:lvl7pPr marL="9144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7pPr>
                      <a:lvl8pPr marL="13716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8pPr>
                      <a:lvl9pPr marL="18288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9pPr>
                    </a:lstStyle>
                    <a:p>
                      <a:pPr marL="0" marR="0" lvl="0" indent="0" algn="ctr" defTabSz="825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Symbol" panose="020B0502040204020203" pitchFamily="34" charset="0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kumimoji="0" lang="en-IE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8" marR="45708" marT="22860" marB="228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defRPr sz="80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1pPr>
                      <a:lvl2pPr indent="228600">
                        <a:lnSpc>
                          <a:spcPct val="110000"/>
                        </a:lnSpc>
                        <a:defRPr sz="5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2pPr>
                      <a:lvl3pPr indent="4572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5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3pPr>
                      <a:lvl4pPr indent="6858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4pPr>
                      <a:lvl5pPr indent="9144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5pPr>
                      <a:lvl6pPr marL="4572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6pPr>
                      <a:lvl7pPr marL="9144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7pPr>
                      <a:lvl8pPr marL="13716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8pPr>
                      <a:lvl9pPr marL="18288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9pPr>
                    </a:lstStyle>
                    <a:p>
                      <a:pPr marL="0" marR="0" lvl="0" indent="0" algn="ctr" defTabSz="825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Symbol" panose="020B0502040204020203" pitchFamily="34" charset="0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kumimoji="0" lang="en-IE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8" marR="45708" marT="22860" marB="228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40270"/>
                  </a:ext>
                </a:extLst>
              </a:tr>
              <a:tr h="350512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defRPr sz="80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1pPr>
                      <a:lvl2pPr indent="228600">
                        <a:lnSpc>
                          <a:spcPct val="110000"/>
                        </a:lnSpc>
                        <a:defRPr sz="5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2pPr>
                      <a:lvl3pPr indent="4572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5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3pPr>
                      <a:lvl4pPr indent="6858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4pPr>
                      <a:lvl5pPr indent="9144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5pPr>
                      <a:lvl6pPr marL="4572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6pPr>
                      <a:lvl7pPr marL="9144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7pPr>
                      <a:lvl8pPr marL="13716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8pPr>
                      <a:lvl9pPr marL="18288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9pPr>
                    </a:lstStyle>
                    <a:p>
                      <a:pPr marL="0" marR="0" lvl="0" indent="0" algn="ctr" defTabSz="825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rPr>
                        <a:t>MVHR</a:t>
                      </a:r>
                    </a:p>
                  </a:txBody>
                  <a:tcPr marL="45708" marR="45708" marT="22860" marB="228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defRPr sz="80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1pPr>
                      <a:lvl2pPr indent="228600">
                        <a:lnSpc>
                          <a:spcPct val="110000"/>
                        </a:lnSpc>
                        <a:defRPr sz="5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2pPr>
                      <a:lvl3pPr indent="4572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5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3pPr>
                      <a:lvl4pPr indent="6858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4pPr>
                      <a:lvl5pPr indent="9144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5pPr>
                      <a:lvl6pPr marL="4572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6pPr>
                      <a:lvl7pPr marL="9144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7pPr>
                      <a:lvl8pPr marL="13716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8pPr>
                      <a:lvl9pPr marL="18288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9pPr>
                    </a:lstStyle>
                    <a:p>
                      <a:pPr marL="0" marR="0" lvl="0" indent="0" algn="ctr" defTabSz="825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Symbol" panose="020B0502040204020203" pitchFamily="34" charset="0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kumimoji="0" lang="en-IE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8" marR="45708" marT="22860" marB="228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defRPr sz="80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1pPr>
                      <a:lvl2pPr indent="228600">
                        <a:lnSpc>
                          <a:spcPct val="110000"/>
                        </a:lnSpc>
                        <a:defRPr sz="5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2pPr>
                      <a:lvl3pPr indent="4572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5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3pPr>
                      <a:lvl4pPr indent="6858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4pPr>
                      <a:lvl5pPr indent="9144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5pPr>
                      <a:lvl6pPr marL="4572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6pPr>
                      <a:lvl7pPr marL="9144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7pPr>
                      <a:lvl8pPr marL="13716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8pPr>
                      <a:lvl9pPr marL="18288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9pPr>
                    </a:lstStyle>
                    <a:p>
                      <a:pPr marL="0" marR="0" lvl="0" indent="0" algn="ctr" defTabSz="825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Symbol" panose="020B0502040204020203" pitchFamily="34" charset="0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kumimoji="0" lang="en-IE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8" marR="45708" marT="22860" marB="228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293593"/>
                  </a:ext>
                </a:extLst>
              </a:tr>
              <a:tr h="655304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defRPr sz="80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1pPr>
                      <a:lvl2pPr indent="228600">
                        <a:lnSpc>
                          <a:spcPct val="110000"/>
                        </a:lnSpc>
                        <a:defRPr sz="5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2pPr>
                      <a:lvl3pPr indent="4572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5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3pPr>
                      <a:lvl4pPr indent="6858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4pPr>
                      <a:lvl5pPr indent="9144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5pPr>
                      <a:lvl6pPr marL="4572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6pPr>
                      <a:lvl7pPr marL="9144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7pPr>
                      <a:lvl8pPr marL="13716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8pPr>
                      <a:lvl9pPr marL="18288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9pPr>
                    </a:lstStyle>
                    <a:p>
                      <a:pPr marL="0" marR="0" lvl="0" indent="0" algn="ctr" defTabSz="825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rPr>
                        <a:t>Natural Ventilation with intermittent extract ventilation</a:t>
                      </a:r>
                    </a:p>
                  </a:txBody>
                  <a:tcPr marL="45708" marR="45708" marT="22860" marB="228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defRPr sz="80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1pPr>
                      <a:lvl2pPr indent="228600">
                        <a:lnSpc>
                          <a:spcPct val="110000"/>
                        </a:lnSpc>
                        <a:defRPr sz="5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2pPr>
                      <a:lvl3pPr indent="4572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5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3pPr>
                      <a:lvl4pPr indent="6858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4pPr>
                      <a:lvl5pPr indent="9144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5pPr>
                      <a:lvl6pPr marL="4572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6pPr>
                      <a:lvl7pPr marL="9144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7pPr>
                      <a:lvl8pPr marL="13716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8pPr>
                      <a:lvl9pPr marL="18288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9pPr>
                    </a:lstStyle>
                    <a:p>
                      <a:pPr marL="0" marR="0" lvl="0" indent="0" algn="ctr" defTabSz="825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Symbol" panose="020B0502040204020203" pitchFamily="34" charset="0"/>
                          <a:ea typeface="Open Sans"/>
                          <a:cs typeface="Open Sans"/>
                          <a:sym typeface="Open Sans"/>
                        </a:rPr>
                        <a:t>✔</a:t>
                      </a:r>
                      <a:endParaRPr kumimoji="0" lang="en-IE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8" marR="45708" marT="22860" marB="228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defRPr sz="80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1pPr>
                      <a:lvl2pPr indent="228600">
                        <a:lnSpc>
                          <a:spcPct val="110000"/>
                        </a:lnSpc>
                        <a:defRPr sz="5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2pPr>
                      <a:lvl3pPr indent="4572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5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3pPr>
                      <a:lvl4pPr indent="6858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4pPr>
                      <a:lvl5pPr indent="914400">
                        <a:lnSpc>
                          <a:spcPct val="110000"/>
                        </a:lnSpc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5pPr>
                      <a:lvl6pPr marL="4572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6pPr>
                      <a:lvl7pPr marL="9144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7pPr>
                      <a:lvl8pPr marL="13716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8pPr>
                      <a:lvl9pPr marL="1828800" indent="914400" defTabSz="825500" eaLnBrk="0" fontAlgn="base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83BE41"/>
                        </a:buClr>
                        <a:buFont typeface=".AppleSystemUIFont"/>
                        <a:defRPr sz="4400" i="1">
                          <a:solidFill>
                            <a:srgbClr val="5E5E5E"/>
                          </a:solidFill>
                          <a:latin typeface="Arial" panose="020B0604020202020204" pitchFamily="34" charset="0"/>
                          <a:ea typeface="Open Sans"/>
                          <a:cs typeface="Open Sans"/>
                          <a:sym typeface="Open Sans"/>
                        </a:defRPr>
                      </a:lvl9pPr>
                    </a:lstStyle>
                    <a:p>
                      <a:pPr marL="0" marR="0" lvl="0" indent="0" algn="ctr" defTabSz="8255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Symbol" panose="020B0502040204020203" pitchFamily="34" charset="0"/>
                          <a:ea typeface="Open Sans"/>
                          <a:cs typeface="Open Sans"/>
                          <a:sym typeface="Open Sans"/>
                        </a:rPr>
                        <a:t>✖</a:t>
                      </a:r>
                      <a:endParaRPr kumimoji="0" lang="en-IE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08" marR="45708" marT="22860" marB="228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08125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1DF85-BAF4-494F-A82A-3502A32DAAE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C75D4-5B6D-45FB-888D-023F8B08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Competent Installers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D64994A-AB56-45F8-8537-2762ABB5415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71536" y="1506538"/>
            <a:ext cx="8602971" cy="5135562"/>
          </a:xfrm>
        </p:spPr>
        <p:txBody>
          <a:bodyPr/>
          <a:lstStyle/>
          <a:p>
            <a:pPr marL="428539" indent="-428539">
              <a:buFont typeface="Arial" panose="020B0604020202020204" pitchFamily="34" charset="0"/>
              <a:buChar char="•"/>
              <a:defRPr/>
            </a:pPr>
            <a:r>
              <a:rPr lang="en-IE" sz="2400" b="1" i="1" dirty="0">
                <a:solidFill>
                  <a:schemeClr val="tx1"/>
                </a:solidFill>
              </a:rPr>
              <a:t>Systems should be installed, balanced and commissioned by competent installers e.g. QQI or ETB or equivalent.</a:t>
            </a:r>
          </a:p>
          <a:p>
            <a:pPr marL="428539" indent="-428539">
              <a:buFont typeface="Arial" panose="020B0604020202020204" pitchFamily="34" charset="0"/>
              <a:buChar char="•"/>
              <a:defRPr/>
            </a:pPr>
            <a:endParaRPr lang="en-IE" sz="2400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r>
              <a:rPr lang="en-IE" sz="2400" dirty="0">
                <a:solidFill>
                  <a:srgbClr val="00B050"/>
                </a:solidFill>
              </a:rPr>
              <a:t>Applies to New Build and where </a:t>
            </a:r>
            <a:r>
              <a:rPr lang="en-IE" sz="2400" dirty="0" err="1">
                <a:solidFill>
                  <a:srgbClr val="00B050"/>
                </a:solidFill>
              </a:rPr>
              <a:t>cMEV</a:t>
            </a:r>
            <a:r>
              <a:rPr lang="en-IE" sz="2400" dirty="0">
                <a:solidFill>
                  <a:srgbClr val="00B050"/>
                </a:solidFill>
              </a:rPr>
              <a:t>/ MVHR installed under Major Renovation</a:t>
            </a:r>
          </a:p>
          <a:p>
            <a:pPr marL="428539" indent="-428539">
              <a:buFont typeface="Arial" panose="020B0604020202020204" pitchFamily="34" charset="0"/>
              <a:buChar char="•"/>
              <a:defRPr/>
            </a:pPr>
            <a:endParaRPr lang="en-IE" sz="2400" i="1" dirty="0">
              <a:solidFill>
                <a:schemeClr val="tx1"/>
              </a:solidFill>
            </a:endParaRPr>
          </a:p>
          <a:p>
            <a:pPr marL="428539" indent="-428539">
              <a:buFont typeface="Arial" panose="020B0604020202020204" pitchFamily="34" charset="0"/>
              <a:buChar char="•"/>
              <a:defRPr/>
            </a:pPr>
            <a:r>
              <a:rPr lang="en-IE" sz="2400" dirty="0"/>
              <a:t>Waterford and Wexford ETB – NZEB National Training centre, Enniscorthy</a:t>
            </a:r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id="{BC944902-A90F-453F-9C25-4E38B56BB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872" y="1453249"/>
            <a:ext cx="2229857" cy="113000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DFCA61-9946-4A13-925C-2E46CE185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293" y="2650984"/>
            <a:ext cx="2563335" cy="3423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E4E8008-8D41-4289-9305-B579FD2545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8F23E-F91C-47CD-95E6-F3491B95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NSAI Ventilation Testing Validation Scheme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1143F72-35AB-4F9E-87BE-9204A432059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4032" y="1350963"/>
            <a:ext cx="7771666" cy="5135562"/>
          </a:xfrm>
        </p:spPr>
        <p:txBody>
          <a:bodyPr>
            <a:normAutofit lnSpcReduction="10000"/>
          </a:bodyPr>
          <a:lstStyle/>
          <a:p>
            <a:pPr marL="428539" indent="-428539">
              <a:buFont typeface="Arial" panose="020B0604020202020204" pitchFamily="34" charset="0"/>
              <a:buChar char="•"/>
              <a:defRPr/>
            </a:pPr>
            <a:r>
              <a:rPr lang="en-IE" sz="2400" b="1" i="1" dirty="0">
                <a:solidFill>
                  <a:schemeClr val="tx1"/>
                </a:solidFill>
              </a:rPr>
              <a:t>Systems should </a:t>
            </a:r>
            <a:r>
              <a:rPr lang="en-IE" sz="2400" b="1" i="1" u="sng" dirty="0">
                <a:solidFill>
                  <a:schemeClr val="tx1"/>
                </a:solidFill>
              </a:rPr>
              <a:t>then</a:t>
            </a:r>
            <a:r>
              <a:rPr lang="en-IE" sz="2400" b="1" i="1" dirty="0">
                <a:solidFill>
                  <a:schemeClr val="tx1"/>
                </a:solidFill>
              </a:rPr>
              <a:t> be validated - to ensure that they achieve the design flow rates - by an independent competent person certified by an independent third party e.g. NSAI or equivalent.</a:t>
            </a:r>
          </a:p>
          <a:p>
            <a:pPr>
              <a:defRPr/>
            </a:pPr>
            <a:endParaRPr lang="en-IE" sz="2400" dirty="0"/>
          </a:p>
          <a:p>
            <a:pPr marL="428539" indent="-428539">
              <a:buFont typeface="Arial" panose="020B0604020202020204" pitchFamily="34" charset="0"/>
              <a:buChar char="•"/>
              <a:defRPr/>
            </a:pPr>
            <a:r>
              <a:rPr lang="en-IE" sz="2400" b="1" dirty="0"/>
              <a:t>National Standards Authority of Ireland </a:t>
            </a:r>
          </a:p>
          <a:p>
            <a:pPr marL="428539" indent="-428539">
              <a:buFont typeface="Arial" panose="020B0604020202020204" pitchFamily="34" charset="0"/>
              <a:buChar char="•"/>
              <a:defRPr/>
            </a:pPr>
            <a:r>
              <a:rPr lang="en-IE" sz="2400" b="1" dirty="0"/>
              <a:t>NSAI</a:t>
            </a:r>
            <a:r>
              <a:rPr lang="en-IE" sz="2400" dirty="0"/>
              <a:t> currently consulting with Ventilation industry </a:t>
            </a:r>
          </a:p>
          <a:p>
            <a:pPr marL="428539" indent="-428539">
              <a:buFont typeface="Arial" panose="020B0604020202020204" pitchFamily="34" charset="0"/>
              <a:buChar char="•"/>
              <a:defRPr/>
            </a:pPr>
            <a:r>
              <a:rPr lang="en-IE" sz="2400" dirty="0"/>
              <a:t>Based on </a:t>
            </a:r>
            <a:r>
              <a:rPr lang="en-IE" sz="2400" b="1" dirty="0"/>
              <a:t>I.S. EN 14134:2004 </a:t>
            </a:r>
            <a:r>
              <a:rPr lang="en-IE" sz="2400" dirty="0"/>
              <a:t>Ventilation for Buildings – Performance Testing and installation checks of residential ventilation systems</a:t>
            </a:r>
          </a:p>
          <a:p>
            <a:pPr marL="428539" indent="-428539">
              <a:buFont typeface="Arial" panose="020B0604020202020204" pitchFamily="34" charset="0"/>
              <a:buChar char="•"/>
              <a:defRPr/>
            </a:pPr>
            <a:r>
              <a:rPr lang="en-IE" sz="2400" dirty="0"/>
              <a:t>Similar to Certified Air Tightness Tester Scheme (created 2011 – 65 testers in 2019)</a:t>
            </a:r>
          </a:p>
          <a:p>
            <a:pPr>
              <a:defRPr/>
            </a:pPr>
            <a:endParaRPr lang="en-IE" sz="2400" dirty="0"/>
          </a:p>
          <a:p>
            <a:pPr marL="428539" indent="-428539">
              <a:buFont typeface="Arial" panose="020B0604020202020204" pitchFamily="34" charset="0"/>
              <a:buChar char="•"/>
              <a:defRPr/>
            </a:pPr>
            <a:endParaRPr lang="en-IE" sz="2400" dirty="0"/>
          </a:p>
          <a:p>
            <a:pPr marL="428539" indent="-428539">
              <a:buFont typeface="Arial" panose="020B0604020202020204" pitchFamily="34" charset="0"/>
              <a:buChar char="•"/>
              <a:defRPr/>
            </a:pPr>
            <a:endParaRPr lang="en-IE" sz="2400" dirty="0"/>
          </a:p>
        </p:txBody>
      </p:sp>
      <p:pic>
        <p:nvPicPr>
          <p:cNvPr id="50181" name="Picture 7">
            <a:extLst>
              <a:ext uri="{FF2B5EF4-FFF2-40B4-BE49-F238E27FC236}">
                <a16:creationId xmlns:a16="http://schemas.microsoft.com/office/drawing/2014/main" id="{A4784079-4404-448C-B546-026E7F4F0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83" y="2942340"/>
            <a:ext cx="2270956" cy="31657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59F8A8-679D-4F7F-9679-3CA1A36BCAD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b="2009"/>
          <a:stretch/>
        </p:blipFill>
        <p:spPr bwMode="auto">
          <a:xfrm>
            <a:off x="9046332" y="812800"/>
            <a:ext cx="2489176" cy="21924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AF64962-F5DF-48CC-96BC-93318526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Going Forward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F8D0EFB-0DC3-4861-93D0-489690E03C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3AEFF0-8EF0-428A-825B-389B5EB878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Graphic 11" descr="House">
            <a:extLst>
              <a:ext uri="{FF2B5EF4-FFF2-40B4-BE49-F238E27FC236}">
                <a16:creationId xmlns:a16="http://schemas.microsoft.com/office/drawing/2014/main" id="{F17E0A18-DD0E-4661-A570-375E55CF8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9900" y="2953104"/>
            <a:ext cx="2929235" cy="29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67815-477B-4E09-B0A3-768A9A0E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Energy Performance of Buildings Directive 2018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0DEF7-D7E0-4776-A456-BF23F1377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11" y="1485900"/>
            <a:ext cx="7196640" cy="4640264"/>
          </a:xfrm>
        </p:spPr>
        <p:txBody>
          <a:bodyPr/>
          <a:lstStyle/>
          <a:p>
            <a:r>
              <a:rPr lang="en-IE" dirty="0"/>
              <a:t>Long Term Renovation Strategy - NZEB by 2050</a:t>
            </a:r>
          </a:p>
          <a:p>
            <a:r>
              <a:rPr lang="en-IE" dirty="0"/>
              <a:t>All of Government – Climate Action Plan </a:t>
            </a:r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BCE41-F108-4D3D-8814-95D50508B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08" y="2434714"/>
            <a:ext cx="3490756" cy="3209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11D5AA-4EDA-42B0-9CE5-09A587269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176" y="2382507"/>
            <a:ext cx="3567663" cy="33136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6F976-C9DD-432B-8CB3-E515B9570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1" y="2191544"/>
            <a:ext cx="30956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63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867815-477B-4E09-B0A3-768A9A0E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Upskilling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0DEF7-D7E0-4776-A456-BF23F1377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11" y="1285875"/>
            <a:ext cx="3896560" cy="4640264"/>
          </a:xfrm>
        </p:spPr>
        <p:txBody>
          <a:bodyPr/>
          <a:lstStyle/>
          <a:p>
            <a:pPr marL="0" indent="0">
              <a:buNone/>
            </a:pPr>
            <a:r>
              <a:rPr lang="en-IE" dirty="0"/>
              <a:t>WWETB </a:t>
            </a:r>
          </a:p>
          <a:p>
            <a:r>
              <a:rPr lang="en-IE" dirty="0"/>
              <a:t>Developed National Skills Specification for NZEB, to be rolled out nationally</a:t>
            </a:r>
          </a:p>
          <a:p>
            <a:r>
              <a:rPr lang="en-IE" dirty="0"/>
              <a:t>Suite of NZEB Training Courses - Electrical, Plastering, Carpentry, Bricklaying, Plumbing, Site Supervisor, Installation and Commissioning of ventilation systems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E0D890-30E7-4740-BA89-C444103E0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97" y="682328"/>
            <a:ext cx="2698191" cy="383963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34507E22-AF8C-4FAC-8029-9F38E6D33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488" y="668305"/>
            <a:ext cx="3642727" cy="2735263"/>
          </a:xfrm>
          <a:prstGeom prst="rect">
            <a:avLst/>
          </a:prstGeom>
        </p:spPr>
      </p:pic>
      <p:pic>
        <p:nvPicPr>
          <p:cNvPr id="9" name="Picture 8" descr="A picture containing indoor, building&#10;&#10;Description automatically generated">
            <a:extLst>
              <a:ext uri="{FF2B5EF4-FFF2-40B4-BE49-F238E27FC236}">
                <a16:creationId xmlns:a16="http://schemas.microsoft.com/office/drawing/2014/main" id="{88FFD8F7-C763-425C-AE4C-6978F9F21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655" y="3606007"/>
            <a:ext cx="3305473" cy="248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2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609" y="0"/>
            <a:ext cx="8446393" cy="980728"/>
          </a:xfrm>
        </p:spPr>
        <p:txBody>
          <a:bodyPr/>
          <a:lstStyle/>
          <a:p>
            <a:br>
              <a:rPr lang="en-IE" altLang="en-US" dirty="0"/>
            </a:br>
            <a:r>
              <a:rPr lang="en-IE" altLang="en-US" dirty="0"/>
              <a:t>Energy Performance of Buildings Directive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3933" y="1268760"/>
            <a:ext cx="9152061" cy="4679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Article 9 Nearly Zero Energy Buildings are defined as…..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i="1" dirty="0"/>
              <a:t>“nearly zero-energy buildings” means a building that has a very high energy performance, as determined in accordance with Annex I. The nearly zero or very low amount of energy required should be covered to a very significant extent by energy from renewable sources, including energy from renewable sources produced on-site or nearby;” </a:t>
            </a:r>
          </a:p>
          <a:p>
            <a:pPr marL="0" indent="0">
              <a:buNone/>
            </a:pPr>
            <a:endParaRPr lang="en-GB" sz="2000" i="1" dirty="0"/>
          </a:p>
          <a:p>
            <a:pPr marL="0" indent="0">
              <a:buNone/>
            </a:pPr>
            <a:r>
              <a:rPr lang="en-IE" sz="2000" dirty="0"/>
              <a:t>Article 7 Major Renovations to be at Cost Optimal Level in Building Codes . </a:t>
            </a:r>
          </a:p>
          <a:p>
            <a:pPr marL="0" indent="0">
              <a:buNone/>
            </a:pPr>
            <a:endParaRPr lang="en-IE" sz="2000" dirty="0"/>
          </a:p>
          <a:p>
            <a:pPr marL="0" indent="0" algn="ctr">
              <a:buNone/>
            </a:pPr>
            <a:r>
              <a:rPr lang="en-IE" sz="2000" i="1" dirty="0"/>
              <a:t>“more than 25% of the surface area of the building envelope undergoes renovation” </a:t>
            </a:r>
            <a:endParaRPr lang="en-IE" sz="2000" dirty="0"/>
          </a:p>
          <a:p>
            <a:pPr marL="0" indent="0">
              <a:buNone/>
            </a:pP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449579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Oval 2"/>
          <p:cNvSpPr/>
          <p:nvPr/>
        </p:nvSpPr>
        <p:spPr>
          <a:xfrm>
            <a:off x="10491336" y="4954975"/>
            <a:ext cx="797880" cy="797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712" y="5118859"/>
            <a:ext cx="470709" cy="45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9DBFE7-72B7-48DB-A8BA-1B895CAA4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4140" y="3363119"/>
            <a:ext cx="3643869" cy="28384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43EF0EA-6B8A-4FF5-B57D-C3A4CCD0F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Cost Optimal Study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F2B49-7AD4-49B5-841F-536B2F476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18" y="1041096"/>
            <a:ext cx="3464889" cy="5160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597545-7229-4281-A7C6-28DCBFDF3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262" y="520403"/>
            <a:ext cx="3705366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1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062594-EF2C-4FC6-89C5-852F1CFE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Dwelling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B3CA72-3809-47DC-B83B-5D3A8C5E5B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63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99609" y="264401"/>
            <a:ext cx="10364788" cy="981075"/>
          </a:xfrm>
        </p:spPr>
        <p:txBody>
          <a:bodyPr/>
          <a:lstStyle/>
          <a:p>
            <a:r>
              <a:rPr lang="en-IE" altLang="en-US" dirty="0"/>
              <a:t>Implementation of EPBD-Part L Dwellings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6029" y="1245476"/>
            <a:ext cx="7113488" cy="472249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000" dirty="0"/>
          </a:p>
          <a:p>
            <a:pPr lvl="0"/>
            <a:r>
              <a:rPr lang="en-US" sz="2000" i="1" dirty="0"/>
              <a:t>SI 4 of 2017 amended Building Regulations to include the definition of NZEB</a:t>
            </a:r>
          </a:p>
          <a:p>
            <a:pPr lvl="0"/>
            <a:r>
              <a:rPr lang="en-US" sz="2000" i="1" dirty="0"/>
              <a:t>Part L of the Building Regulations 2018 for dwellings</a:t>
            </a:r>
          </a:p>
          <a:p>
            <a:pPr lvl="1"/>
            <a:r>
              <a:rPr lang="en-GB" sz="2000" i="1" dirty="0"/>
              <a:t>Applies to new dwellings commencing construction from </a:t>
            </a:r>
            <a:r>
              <a:rPr lang="en-GB" sz="2000" b="1" i="1" dirty="0"/>
              <a:t>1</a:t>
            </a:r>
            <a:r>
              <a:rPr lang="en-GB" sz="2000" b="1" i="1" baseline="30000" dirty="0"/>
              <a:t>st</a:t>
            </a:r>
            <a:r>
              <a:rPr lang="en-GB" sz="2000" b="1" i="1" dirty="0"/>
              <a:t> November 2019</a:t>
            </a:r>
            <a:r>
              <a:rPr lang="en-US" sz="2000" b="1" i="1" dirty="0"/>
              <a:t> </a:t>
            </a:r>
          </a:p>
          <a:p>
            <a:pPr lvl="1"/>
            <a:r>
              <a:rPr lang="en-GB" sz="2000" i="1" dirty="0"/>
              <a:t>Transitional arrangements; Where planning approval or permission for buildings has been applied for on or before </a:t>
            </a:r>
            <a:r>
              <a:rPr lang="en-GB" sz="2000" b="1" i="1" dirty="0"/>
              <a:t>1st November 2019</a:t>
            </a:r>
            <a:r>
              <a:rPr lang="en-GB" sz="2000" i="1" dirty="0"/>
              <a:t>, and </a:t>
            </a:r>
            <a:r>
              <a:rPr lang="en-GB" sz="2000" i="1" u="sng" dirty="0"/>
              <a:t>substantial work </a:t>
            </a:r>
            <a:r>
              <a:rPr lang="en-GB" sz="2000" i="1" dirty="0"/>
              <a:t>has been completed by 31st October 2020 </a:t>
            </a:r>
            <a:endParaRPr lang="en-US" sz="2000" i="1" dirty="0"/>
          </a:p>
          <a:p>
            <a:pPr>
              <a:defRPr/>
            </a:pPr>
            <a:endParaRPr lang="en-IE" sz="2000" dirty="0"/>
          </a:p>
          <a:p>
            <a:pPr>
              <a:defRPr/>
            </a:pPr>
            <a:endParaRPr lang="en-IE" sz="2000" dirty="0"/>
          </a:p>
          <a:p>
            <a:pPr>
              <a:defRPr/>
            </a:pPr>
            <a:endParaRPr lang="en-IE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FCB5C9-AB8A-4A9B-87E0-A10B43DA8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399" y="592852"/>
            <a:ext cx="3673038" cy="517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1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0EF236-BAFD-489C-AAE8-41EBB47E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Overview of Key Changes to TGD L Dwellings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9A8388-8E72-42CB-8806-78A45DFE187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IE" sz="2400" dirty="0"/>
              <a:t>Introduction of NZEB, MPEPC=0.30, MPCPC=0.35, RER 20%</a:t>
            </a:r>
          </a:p>
          <a:p>
            <a:pPr lvl="0"/>
            <a:r>
              <a:rPr lang="en-IE" sz="2400" dirty="0"/>
              <a:t>Introduction of Major Renovations to a cost optimal level where technically, economically and functionally feasible.</a:t>
            </a:r>
          </a:p>
          <a:p>
            <a:r>
              <a:rPr lang="en-IE" sz="2400" dirty="0"/>
              <a:t>Reduction of air permeability backstop from 7m</a:t>
            </a:r>
            <a:r>
              <a:rPr lang="en-IE" sz="2400" baseline="30000" dirty="0"/>
              <a:t>3</a:t>
            </a:r>
            <a:r>
              <a:rPr lang="en-IE" sz="2400" dirty="0"/>
              <a:t>/hr/m</a:t>
            </a:r>
            <a:r>
              <a:rPr lang="en-IE" sz="2400" baseline="30000" dirty="0"/>
              <a:t>2</a:t>
            </a:r>
            <a:r>
              <a:rPr lang="en-IE" sz="2400" dirty="0"/>
              <a:t> to 5m</a:t>
            </a:r>
            <a:r>
              <a:rPr lang="en-IE" sz="2400" baseline="30000" dirty="0"/>
              <a:t>3</a:t>
            </a:r>
            <a:r>
              <a:rPr lang="en-IE" sz="2400" dirty="0"/>
              <a:t>/hr/m</a:t>
            </a:r>
            <a:r>
              <a:rPr lang="en-IE" sz="2400" baseline="30000" dirty="0"/>
              <a:t>2</a:t>
            </a:r>
          </a:p>
          <a:p>
            <a:r>
              <a:rPr lang="en-IE" sz="2400" dirty="0"/>
              <a:t>Table 1- Reduction of wall backstop UV from 0.21W/m</a:t>
            </a:r>
            <a:r>
              <a:rPr lang="en-IE" sz="2400" baseline="30000" dirty="0"/>
              <a:t>2</a:t>
            </a:r>
            <a:r>
              <a:rPr lang="en-IE" sz="2400" dirty="0"/>
              <a:t>K to 0.18 W/m</a:t>
            </a:r>
            <a:r>
              <a:rPr lang="en-IE" sz="2400" baseline="30000" dirty="0"/>
              <a:t>2</a:t>
            </a:r>
            <a:r>
              <a:rPr lang="en-IE" sz="2400" dirty="0"/>
              <a:t>K</a:t>
            </a:r>
          </a:p>
          <a:p>
            <a:pPr lvl="0"/>
            <a:r>
              <a:rPr lang="en-IE" sz="2400" dirty="0"/>
              <a:t>Table 1- Reduction of window backstop UV from 1.6 W/m2K to 1.4 W/m2K</a:t>
            </a:r>
          </a:p>
          <a:p>
            <a:pPr lvl="0"/>
            <a:r>
              <a:rPr lang="en-IE" sz="2400" dirty="0"/>
              <a:t>Inclusion of guidance to avoid overheating in dwellings</a:t>
            </a:r>
          </a:p>
          <a:p>
            <a:pPr lvl="0"/>
            <a:r>
              <a:rPr lang="en-IE" sz="2400" dirty="0"/>
              <a:t>Par 1.3.2.5 –removal of variation of U Value with percentage glazing</a:t>
            </a:r>
          </a:p>
          <a:p>
            <a:pPr lvl="0"/>
            <a:r>
              <a:rPr lang="en-IE" sz="2400" dirty="0"/>
              <a:t>Introduction of calculation of Ru value for corridors in apartments.</a:t>
            </a:r>
          </a:p>
        </p:txBody>
      </p:sp>
    </p:spTree>
    <p:extLst>
      <p:ext uri="{BB962C8B-B14F-4D97-AF65-F5344CB8AC3E}">
        <p14:creationId xmlns:p14="http://schemas.microsoft.com/office/powerpoint/2010/main" val="3779777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E0A89C-BDA1-4133-86EF-82F049E9B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0592" y="980728"/>
            <a:ext cx="6418067" cy="4640263"/>
          </a:xfr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40A7EE4-DE60-4B31-94E1-2C92D244B083}"/>
              </a:ext>
            </a:extLst>
          </p:cNvPr>
          <p:cNvSpPr txBox="1">
            <a:spLocks noChangeArrowheads="1"/>
          </p:cNvSpPr>
          <p:nvPr/>
        </p:nvSpPr>
        <p:spPr>
          <a:xfrm>
            <a:off x="899609" y="0"/>
            <a:ext cx="9623740" cy="980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rgbClr val="00AC75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IE" altLang="en-US" dirty="0"/>
            </a:br>
            <a:r>
              <a:rPr lang="en-IE" altLang="en-US" dirty="0"/>
              <a:t>Domestic – New Buildings - NZEB</a:t>
            </a:r>
            <a:endParaRPr lang="en-US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118B43C-A216-40BE-A3AF-9ECB11C8E539}"/>
              </a:ext>
            </a:extLst>
          </p:cNvPr>
          <p:cNvSpPr txBox="1">
            <a:spLocks/>
          </p:cNvSpPr>
          <p:nvPr/>
        </p:nvSpPr>
        <p:spPr>
          <a:xfrm>
            <a:off x="990592" y="5696989"/>
            <a:ext cx="1819089" cy="373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rgbClr val="009C75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9C75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IE" sz="1000" i="1" dirty="0">
                <a:solidFill>
                  <a:schemeClr val="accent1"/>
                </a:solidFill>
              </a:rPr>
              <a:t>Durkan Homes – </a:t>
            </a:r>
            <a:r>
              <a:rPr lang="en-IE" sz="1000" i="1" dirty="0" err="1">
                <a:solidFill>
                  <a:schemeClr val="accent1"/>
                </a:solidFill>
              </a:rPr>
              <a:t>Citywest</a:t>
            </a:r>
            <a:endParaRPr lang="en-IE" sz="1000" b="1" i="1" dirty="0">
              <a:solidFill>
                <a:schemeClr val="accent1"/>
              </a:solidFill>
            </a:endParaRPr>
          </a:p>
          <a:p>
            <a:pPr marL="0" indent="0">
              <a:buFont typeface="Arial"/>
              <a:buNone/>
            </a:pPr>
            <a:endParaRPr lang="en-IE" sz="2000" dirty="0"/>
          </a:p>
          <a:p>
            <a:pPr marL="0" indent="0">
              <a:buFont typeface="Arial"/>
              <a:buNone/>
            </a:pPr>
            <a:endParaRPr lang="en-IE" sz="2000" dirty="0"/>
          </a:p>
          <a:p>
            <a:pPr marL="0" indent="0">
              <a:buFont typeface="Arial"/>
              <a:buNone/>
            </a:pPr>
            <a:endParaRPr lang="en-IE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2FB3A-2B23-4DBE-9F04-6991127837DC}"/>
              </a:ext>
            </a:extLst>
          </p:cNvPr>
          <p:cNvSpPr/>
          <p:nvPr/>
        </p:nvSpPr>
        <p:spPr>
          <a:xfrm>
            <a:off x="7499642" y="2758669"/>
            <a:ext cx="46891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/>
              <a:t>25% Improvement on Current Regulations</a:t>
            </a:r>
          </a:p>
          <a:p>
            <a:r>
              <a:rPr lang="en-IE" dirty="0"/>
              <a:t> Same Fabric Performance</a:t>
            </a:r>
          </a:p>
          <a:p>
            <a:r>
              <a:rPr lang="en-IE" dirty="0"/>
              <a:t> - Boiler with Increased PV</a:t>
            </a:r>
          </a:p>
          <a:p>
            <a:r>
              <a:rPr lang="en-IE" dirty="0"/>
              <a:t> - Boiler with MVHR and PV</a:t>
            </a:r>
          </a:p>
          <a:p>
            <a:r>
              <a:rPr lang="en-IE" dirty="0"/>
              <a:t> - Heat Pump</a:t>
            </a:r>
          </a:p>
          <a:p>
            <a:endParaRPr lang="en-IE" dirty="0"/>
          </a:p>
          <a:p>
            <a:endParaRPr lang="en-IE" dirty="0"/>
          </a:p>
          <a:p>
            <a:r>
              <a:rPr lang="en-IE" dirty="0">
                <a:solidFill>
                  <a:schemeClr val="accent1"/>
                </a:solidFill>
              </a:rPr>
              <a:t>MPEPC: 	0.3</a:t>
            </a:r>
          </a:p>
          <a:p>
            <a:r>
              <a:rPr lang="en-IE" dirty="0">
                <a:solidFill>
                  <a:schemeClr val="accent1"/>
                </a:solidFill>
              </a:rPr>
              <a:t>MPCPC: 	0.35</a:t>
            </a:r>
          </a:p>
          <a:p>
            <a:r>
              <a:rPr lang="en-IE" dirty="0">
                <a:solidFill>
                  <a:schemeClr val="accent1"/>
                </a:solidFill>
              </a:rPr>
              <a:t>RER:		20%</a:t>
            </a:r>
          </a:p>
        </p:txBody>
      </p:sp>
    </p:spTree>
    <p:extLst>
      <p:ext uri="{BB962C8B-B14F-4D97-AF65-F5344CB8AC3E}">
        <p14:creationId xmlns:p14="http://schemas.microsoft.com/office/powerpoint/2010/main" val="36732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C3DEF1-B34C-4316-AC80-71CCEFB58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Typical Semi Detached House</a:t>
            </a:r>
          </a:p>
        </p:txBody>
      </p:sp>
      <p:graphicFrame>
        <p:nvGraphicFramePr>
          <p:cNvPr id="4" name="Chart Placeholder 3">
            <a:extLst>
              <a:ext uri="{FF2B5EF4-FFF2-40B4-BE49-F238E27FC236}">
                <a16:creationId xmlns:a16="http://schemas.microsoft.com/office/drawing/2014/main" id="{6CD90561-47B2-44CD-AFAF-3F5A25D5BA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773203"/>
              </p:ext>
            </p:extLst>
          </p:nvPr>
        </p:nvGraphicFramePr>
        <p:xfrm>
          <a:off x="1040026" y="1182142"/>
          <a:ext cx="10389605" cy="444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AEDDC50-F4CD-442A-879A-42540911E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658" y="5660834"/>
            <a:ext cx="1621517" cy="545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81568-9718-4247-817C-4A6D4C7AF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6847" y="5671388"/>
            <a:ext cx="1653801" cy="552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CBF578-D050-4B4A-96F3-175F2640C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461" y="5675858"/>
            <a:ext cx="1634525" cy="552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1E5F8D-9D94-45E9-95AD-D94AD5DA5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1701" y="5678900"/>
            <a:ext cx="1639088" cy="5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48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616565"/>
      </a:dk1>
      <a:lt1>
        <a:srgbClr val="FFFFFF"/>
      </a:lt1>
      <a:dk2>
        <a:srgbClr val="FFFFFF"/>
      </a:dk2>
      <a:lt2>
        <a:srgbClr val="FFFFFF"/>
      </a:lt2>
      <a:accent1>
        <a:srgbClr val="009C75"/>
      </a:accent1>
      <a:accent2>
        <a:srgbClr val="9CA920"/>
      </a:accent2>
      <a:accent3>
        <a:srgbClr val="EFA82F"/>
      </a:accent3>
      <a:accent4>
        <a:srgbClr val="DA5320"/>
      </a:accent4>
      <a:accent5>
        <a:srgbClr val="900045"/>
      </a:accent5>
      <a:accent6>
        <a:srgbClr val="4A1966"/>
      </a:accent6>
      <a:hlink>
        <a:srgbClr val="0092D2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949643c-24f8-496f-bc37-1105e53ef963">
      <UserInfo>
        <DisplayName>Randles John</DisplayName>
        <AccountId>14</AccountId>
        <AccountType/>
      </UserInfo>
      <UserInfo>
        <DisplayName>McIntyre Brian</DisplayName>
        <AccountId>24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7C17D629E2254797C8A7C956A9607E" ma:contentTypeVersion="10" ma:contentTypeDescription="Create a new document." ma:contentTypeScope="" ma:versionID="c936ac9b88fa9ae73ed0f1d6c6d37d77">
  <xsd:schema xmlns:xsd="http://www.w3.org/2001/XMLSchema" xmlns:xs="http://www.w3.org/2001/XMLSchema" xmlns:p="http://schemas.microsoft.com/office/2006/metadata/properties" xmlns:ns3="402d7176-d099-4c2c-9f61-09ab03fe3be2" xmlns:ns4="1949643c-24f8-496f-bc37-1105e53ef963" targetNamespace="http://schemas.microsoft.com/office/2006/metadata/properties" ma:root="true" ma:fieldsID="1977bd64e16296dd1fd145537362c919" ns3:_="" ns4:_="">
    <xsd:import namespace="402d7176-d099-4c2c-9f61-09ab03fe3be2"/>
    <xsd:import namespace="1949643c-24f8-496f-bc37-1105e53ef9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d7176-d099-4c2c-9f61-09ab03fe3b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49643c-24f8-496f-bc37-1105e53ef9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016707-A95B-47E6-A7CF-B4293DD2D9CC}">
  <ds:schemaRefs>
    <ds:schemaRef ds:uri="http://purl.org/dc/elements/1.1/"/>
    <ds:schemaRef ds:uri="1949643c-24f8-496f-bc37-1105e53ef963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02d7176-d099-4c2c-9f61-09ab03fe3be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CC5CEE0-BE73-4310-8F5B-7CA0208F86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652382-B1DB-461B-820F-0CAED6F688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d7176-d099-4c2c-9f61-09ab03fe3be2"/>
    <ds:schemaRef ds:uri="1949643c-24f8-496f-bc37-1105e53ef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3440</TotalTime>
  <Words>1735</Words>
  <Application>Microsoft Office PowerPoint</Application>
  <PresentationFormat>Custom</PresentationFormat>
  <Paragraphs>291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.AppleSystemUIFont</vt:lpstr>
      <vt:lpstr>Arial</vt:lpstr>
      <vt:lpstr>Calibri</vt:lpstr>
      <vt:lpstr>Gotham Book</vt:lpstr>
      <vt:lpstr>Helvetica</vt:lpstr>
      <vt:lpstr>Segoe UI Symbol</vt:lpstr>
      <vt:lpstr>Office Theme</vt:lpstr>
      <vt:lpstr>       Orla Coyle– NZEB and High Performance Retrofit- Programme Manager 26th September 2019 </vt:lpstr>
      <vt:lpstr>PowerPoint Presentation</vt:lpstr>
      <vt:lpstr> Energy Performance of Buildings Directive</vt:lpstr>
      <vt:lpstr>Cost Optimal Study</vt:lpstr>
      <vt:lpstr>Dwelling</vt:lpstr>
      <vt:lpstr>Implementation of EPBD-Part L Dwellings</vt:lpstr>
      <vt:lpstr>Overview of Key Changes to TGD L Dwellings</vt:lpstr>
      <vt:lpstr>PowerPoint Presentation</vt:lpstr>
      <vt:lpstr>Typical Semi Detached House</vt:lpstr>
      <vt:lpstr>Backstop U values</vt:lpstr>
      <vt:lpstr>Air Tightness Test</vt:lpstr>
      <vt:lpstr>PowerPoint Presentation</vt:lpstr>
      <vt:lpstr>PowerPoint Presentation</vt:lpstr>
      <vt:lpstr>Major Renovations – Domestic</vt:lpstr>
      <vt:lpstr>PowerPoint Presentation</vt:lpstr>
      <vt:lpstr>PowerPoint Presentation</vt:lpstr>
      <vt:lpstr>Software/ Documentation</vt:lpstr>
      <vt:lpstr>DEAP 4.2.0 </vt:lpstr>
      <vt:lpstr>PowerPoint Presentation</vt:lpstr>
      <vt:lpstr> DEAP Methodology – Lighting Energy</vt:lpstr>
      <vt:lpstr> Renewable Energy Ratio</vt:lpstr>
      <vt:lpstr>Part F</vt:lpstr>
      <vt:lpstr>TGD F 2019</vt:lpstr>
      <vt:lpstr>TGD F 2019 – Ventilation System Application range</vt:lpstr>
      <vt:lpstr>Competent Installers</vt:lpstr>
      <vt:lpstr>NSAI Ventilation Testing Validation Scheme</vt:lpstr>
      <vt:lpstr>Going Forward</vt:lpstr>
      <vt:lpstr>Energy Performance of Buildings Directive 2018</vt:lpstr>
      <vt:lpstr>Upskilling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SEAI NZEB</dc:title>
  <dc:creator>Orla.Coyle@seai.ie</dc:creator>
  <cp:lastModifiedBy>Sarah McGinley</cp:lastModifiedBy>
  <cp:revision>124</cp:revision>
  <cp:lastPrinted>2017-08-23T08:28:18Z</cp:lastPrinted>
  <dcterms:modified xsi:type="dcterms:W3CDTF">2019-11-01T15:27:30Z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0x010100427C17D629E2254797C8A7C956A9607E</vt:lpwstr>
  </property>
</Properties>
</file>