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9"/>
  </p:notesMasterIdLst>
  <p:sldIdLst>
    <p:sldId id="256" r:id="rId5"/>
    <p:sldId id="284" r:id="rId6"/>
    <p:sldId id="285" r:id="rId7"/>
    <p:sldId id="266" r:id="rId8"/>
    <p:sldId id="272" r:id="rId9"/>
    <p:sldId id="278" r:id="rId10"/>
    <p:sldId id="259" r:id="rId11"/>
    <p:sldId id="275" r:id="rId12"/>
    <p:sldId id="276" r:id="rId13"/>
    <p:sldId id="260" r:id="rId14"/>
    <p:sldId id="261" r:id="rId15"/>
    <p:sldId id="282" r:id="rId16"/>
    <p:sldId id="277" r:id="rId17"/>
    <p:sldId id="280" r:id="rId18"/>
    <p:sldId id="293" r:id="rId19"/>
    <p:sldId id="271" r:id="rId20"/>
    <p:sldId id="281" r:id="rId21"/>
    <p:sldId id="283" r:id="rId22"/>
    <p:sldId id="286" r:id="rId23"/>
    <p:sldId id="288" r:id="rId24"/>
    <p:sldId id="290" r:id="rId25"/>
    <p:sldId id="292" r:id="rId26"/>
    <p:sldId id="257" r:id="rId27"/>
    <p:sldId id="294"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y Gorey" initials="MG"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73" autoAdjust="0"/>
    <p:restoredTop sz="68788" autoAdjust="0"/>
  </p:normalViewPr>
  <p:slideViewPr>
    <p:cSldViewPr snapToGrid="0">
      <p:cViewPr varScale="1">
        <p:scale>
          <a:sx n="62" d="100"/>
          <a:sy n="62" d="100"/>
        </p:scale>
        <p:origin x="2292" y="78"/>
      </p:cViewPr>
      <p:guideLst>
        <p:guide orient="horz" pos="2160"/>
        <p:guide pos="2880"/>
      </p:guideLst>
    </p:cSldViewPr>
  </p:slideViewPr>
  <p:notesTextViewPr>
    <p:cViewPr>
      <p:scale>
        <a:sx n="1" d="1"/>
        <a:sy n="1" d="1"/>
      </p:scale>
      <p:origin x="0" y="0"/>
    </p:cViewPr>
  </p:notesTextViewPr>
  <p:notesViewPr>
    <p:cSldViewPr snapToGrid="0">
      <p:cViewPr varScale="1">
        <p:scale>
          <a:sx n="65" d="100"/>
          <a:sy n="65" d="100"/>
        </p:scale>
        <p:origin x="-2658"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8" Type="http://schemas.openxmlformats.org/officeDocument/2006/relationships/slide" Target="slides/slide4.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10-22T19:29:11.037" idx="1">
    <p:pos x="10" y="10"/>
    <p:text>Too many LOs here. Although all relevant we possibly need to take a few of them out...</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87E8331-8AB0-4550-8BD0-347AE81E25D6}" type="datetimeFigureOut">
              <a:rPr lang="en-IE" smtClean="0"/>
              <a:t>27/09/2019</a:t>
            </a:fld>
            <a:endParaRPr lang="en-IE"/>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AEE2690-6C76-410D-B6E5-5DAB91EA4A4E}" type="slidenum">
              <a:rPr lang="en-IE" smtClean="0"/>
              <a:t>‹#›</a:t>
            </a:fld>
            <a:endParaRPr lang="en-IE"/>
          </a:p>
        </p:txBody>
      </p:sp>
    </p:spTree>
    <p:extLst>
      <p:ext uri="{BB962C8B-B14F-4D97-AF65-F5344CB8AC3E}">
        <p14:creationId xmlns:p14="http://schemas.microsoft.com/office/powerpoint/2010/main" val="22598261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watch?v=1dClVxH0GJs&amp;t=12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b="0" i="0" kern="1200" dirty="0" smtClean="0">
                <a:solidFill>
                  <a:schemeClr val="tx1"/>
                </a:solidFill>
                <a:effectLst/>
                <a:latin typeface="+mn-lt"/>
                <a:ea typeface="+mn-ea"/>
                <a:cs typeface="+mn-cs"/>
              </a:rPr>
              <a:t>Intro yourself/yourselves</a:t>
            </a:r>
            <a:r>
              <a:rPr lang="en-IE" sz="1200" b="0" i="0" kern="1200" baseline="0" dirty="0" smtClean="0">
                <a:solidFill>
                  <a:schemeClr val="tx1"/>
                </a:solidFill>
                <a:effectLst/>
                <a:latin typeface="+mn-lt"/>
                <a:ea typeface="+mn-ea"/>
                <a:cs typeface="+mn-cs"/>
              </a:rPr>
              <a:t>. Developed this workshop on behalf of SEAI for new Junior Cert.</a:t>
            </a:r>
            <a:endParaRPr lang="en-IE" sz="1200" b="0" i="0" kern="1200" dirty="0" smtClean="0">
              <a:solidFill>
                <a:schemeClr val="tx1"/>
              </a:solidFill>
              <a:effectLst/>
              <a:latin typeface="+mn-lt"/>
              <a:ea typeface="+mn-ea"/>
              <a:cs typeface="+mn-cs"/>
            </a:endParaRPr>
          </a:p>
          <a:p>
            <a:r>
              <a:rPr lang="en-IE" sz="1200" b="0" i="0" kern="1200" dirty="0" smtClean="0">
                <a:solidFill>
                  <a:schemeClr val="tx1"/>
                </a:solidFill>
                <a:effectLst/>
                <a:latin typeface="+mn-lt"/>
                <a:ea typeface="+mn-ea"/>
                <a:cs typeface="+mn-cs"/>
              </a:rPr>
              <a:t>Ask the question have they heard of SEAI?  SEAI’s vision that “Ireland’s energy will be sustainable, secure, affordable and clean.  To achieve</a:t>
            </a:r>
            <a:r>
              <a:rPr lang="en-IE" sz="1200" b="0" i="0" kern="1200" baseline="0" dirty="0" smtClean="0">
                <a:solidFill>
                  <a:schemeClr val="tx1"/>
                </a:solidFill>
                <a:effectLst/>
                <a:latin typeface="+mn-lt"/>
                <a:ea typeface="+mn-ea"/>
                <a:cs typeface="+mn-cs"/>
              </a:rPr>
              <a:t> this Ireland must, use less (being energy efficient) and use clean (exploiting renewable energy).</a:t>
            </a:r>
            <a:r>
              <a:rPr lang="en-IE" sz="1200" b="0" i="0" kern="1200" dirty="0" smtClean="0">
                <a:solidFill>
                  <a:schemeClr val="tx1"/>
                </a:solidFill>
                <a:effectLst/>
                <a:latin typeface="+mn-lt"/>
                <a:ea typeface="+mn-ea"/>
                <a:cs typeface="+mn-cs"/>
              </a:rPr>
              <a:t> SEAI are working with homeowners, businesses, communities and government to</a:t>
            </a:r>
            <a:r>
              <a:rPr lang="en-IE" sz="1200" b="0" i="0" kern="1200" baseline="0" dirty="0" smtClean="0">
                <a:solidFill>
                  <a:schemeClr val="tx1"/>
                </a:solidFill>
                <a:effectLst/>
                <a:latin typeface="+mn-lt"/>
                <a:ea typeface="+mn-ea"/>
                <a:cs typeface="+mn-cs"/>
              </a:rPr>
              <a:t> achieve this vision</a:t>
            </a:r>
            <a:r>
              <a:rPr lang="en-IE" sz="1200" b="0" i="0" kern="1200" dirty="0" smtClean="0">
                <a:solidFill>
                  <a:schemeClr val="tx1"/>
                </a:solidFill>
                <a:effectLst/>
                <a:latin typeface="+mn-lt"/>
                <a:ea typeface="+mn-ea"/>
                <a:cs typeface="+mn-cs"/>
              </a:rPr>
              <a:t>”.  Energy</a:t>
            </a:r>
            <a:r>
              <a:rPr lang="en-IE" sz="1200" b="0" i="0" kern="1200" baseline="0" dirty="0" smtClean="0">
                <a:solidFill>
                  <a:schemeClr val="tx1"/>
                </a:solidFill>
                <a:effectLst/>
                <a:latin typeface="+mn-lt"/>
                <a:ea typeface="+mn-ea"/>
                <a:cs typeface="+mn-cs"/>
              </a:rPr>
              <a:t> is used in so many ways in our lives and t</a:t>
            </a:r>
            <a:r>
              <a:rPr lang="en-IE" sz="1200" b="0" i="0" kern="1200" dirty="0" smtClean="0">
                <a:solidFill>
                  <a:schemeClr val="tx1"/>
                </a:solidFill>
                <a:effectLst/>
                <a:latin typeface="+mn-lt"/>
                <a:ea typeface="+mn-ea"/>
                <a:cs typeface="+mn-cs"/>
              </a:rPr>
              <a:t>here are</a:t>
            </a:r>
            <a:r>
              <a:rPr lang="en-IE" sz="1200" b="0" i="0" kern="1200" baseline="0" dirty="0" smtClean="0">
                <a:solidFill>
                  <a:schemeClr val="tx1"/>
                </a:solidFill>
                <a:effectLst/>
                <a:latin typeface="+mn-lt"/>
                <a:ea typeface="+mn-ea"/>
                <a:cs typeface="+mn-cs"/>
              </a:rPr>
              <a:t> a lot of individual actions that we can take to reduce our overall energy use.  This workshop focuses on some of our own individual actions and some of the consequences for our oceans</a:t>
            </a:r>
            <a:endParaRPr lang="en-IE" dirty="0" smtClean="0"/>
          </a:p>
          <a:p>
            <a:endParaRPr lang="en-IE" dirty="0"/>
          </a:p>
        </p:txBody>
      </p:sp>
      <p:sp>
        <p:nvSpPr>
          <p:cNvPr id="4" name="Slide Number Placeholder 3"/>
          <p:cNvSpPr>
            <a:spLocks noGrp="1"/>
          </p:cNvSpPr>
          <p:nvPr>
            <p:ph type="sldNum" sz="quarter" idx="10"/>
          </p:nvPr>
        </p:nvSpPr>
        <p:spPr/>
        <p:txBody>
          <a:bodyPr/>
          <a:lstStyle/>
          <a:p>
            <a:fld id="{BAEE2690-6C76-410D-B6E5-5DAB91EA4A4E}" type="slidenum">
              <a:rPr lang="en-IE" smtClean="0"/>
              <a:t>1</a:t>
            </a:fld>
            <a:endParaRPr lang="en-IE"/>
          </a:p>
        </p:txBody>
      </p:sp>
    </p:spTree>
    <p:extLst>
      <p:ext uri="{BB962C8B-B14F-4D97-AF65-F5344CB8AC3E}">
        <p14:creationId xmlns:p14="http://schemas.microsoft.com/office/powerpoint/2010/main" val="1610081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dirty="0"/>
              <a:t>CO</a:t>
            </a:r>
            <a:r>
              <a:rPr lang="en-IE" sz="1200" baseline="-25000" dirty="0"/>
              <a:t>2 </a:t>
            </a:r>
            <a:r>
              <a:rPr lang="en-IE" dirty="0"/>
              <a:t>Equivalent</a:t>
            </a:r>
          </a:p>
          <a:p>
            <a:r>
              <a:rPr lang="en-IE" dirty="0"/>
              <a:t>Other </a:t>
            </a:r>
            <a:r>
              <a:rPr lang="en-IE" baseline="0" dirty="0"/>
              <a:t>greenhouse gases are emitted apart from just CO</a:t>
            </a:r>
            <a:r>
              <a:rPr lang="en-IE" sz="1200" baseline="-25000" dirty="0"/>
              <a:t>2.</a:t>
            </a:r>
            <a:r>
              <a:rPr lang="en-IE" sz="1200" baseline="0" dirty="0"/>
              <a:t> We convert these to the equivalent amount of </a:t>
            </a:r>
            <a:r>
              <a:rPr lang="en-IE" sz="1200" dirty="0"/>
              <a:t>CO</a:t>
            </a:r>
            <a:r>
              <a:rPr lang="en-IE" sz="1200" baseline="-25000" dirty="0"/>
              <a:t>2</a:t>
            </a:r>
          </a:p>
          <a:p>
            <a:r>
              <a:rPr lang="en-IE" sz="1200" kern="1200" dirty="0">
                <a:solidFill>
                  <a:schemeClr val="tx1"/>
                </a:solidFill>
                <a:effectLst/>
                <a:latin typeface="+mn-lt"/>
                <a:ea typeface="+mn-ea"/>
                <a:cs typeface="+mn-cs"/>
              </a:rPr>
              <a:t>1kg CH</a:t>
            </a:r>
            <a:r>
              <a:rPr lang="en-IE" sz="1200" kern="1200" baseline="-25000" dirty="0">
                <a:solidFill>
                  <a:schemeClr val="tx1"/>
                </a:solidFill>
                <a:effectLst/>
                <a:latin typeface="+mn-lt"/>
                <a:ea typeface="+mn-ea"/>
                <a:cs typeface="+mn-cs"/>
              </a:rPr>
              <a:t>4</a:t>
            </a:r>
            <a:r>
              <a:rPr lang="en-IE" sz="1200" kern="1200" dirty="0">
                <a:solidFill>
                  <a:schemeClr val="tx1"/>
                </a:solidFill>
                <a:effectLst/>
                <a:latin typeface="+mn-lt"/>
                <a:ea typeface="+mn-ea"/>
                <a:cs typeface="+mn-cs"/>
              </a:rPr>
              <a:t> (from livestock) = 25kg CO</a:t>
            </a:r>
            <a:r>
              <a:rPr lang="en-IE" sz="1200" kern="1200" baseline="-25000" dirty="0">
                <a:solidFill>
                  <a:schemeClr val="tx1"/>
                </a:solidFill>
                <a:effectLst/>
                <a:latin typeface="+mn-lt"/>
                <a:ea typeface="+mn-ea"/>
                <a:cs typeface="+mn-cs"/>
              </a:rPr>
              <a:t>2</a:t>
            </a:r>
            <a:endParaRPr lang="en-IE" sz="1200" kern="1200" dirty="0">
              <a:solidFill>
                <a:schemeClr val="tx1"/>
              </a:solidFill>
              <a:effectLst/>
              <a:latin typeface="+mn-lt"/>
              <a:ea typeface="+mn-ea"/>
              <a:cs typeface="+mn-cs"/>
            </a:endParaRPr>
          </a:p>
          <a:p>
            <a:r>
              <a:rPr lang="en-IE" sz="1200" kern="1200" dirty="0">
                <a:solidFill>
                  <a:schemeClr val="tx1"/>
                </a:solidFill>
                <a:effectLst/>
                <a:latin typeface="+mn-lt"/>
                <a:ea typeface="+mn-ea"/>
                <a:cs typeface="+mn-cs"/>
              </a:rPr>
              <a:t>1kg N</a:t>
            </a:r>
            <a:r>
              <a:rPr lang="en-IE" sz="1200" kern="1200" baseline="-25000" dirty="0">
                <a:solidFill>
                  <a:schemeClr val="tx1"/>
                </a:solidFill>
                <a:effectLst/>
                <a:latin typeface="+mn-lt"/>
                <a:ea typeface="+mn-ea"/>
                <a:cs typeface="+mn-cs"/>
              </a:rPr>
              <a:t>2</a:t>
            </a:r>
            <a:r>
              <a:rPr lang="en-IE" sz="1200" kern="1200" dirty="0">
                <a:solidFill>
                  <a:schemeClr val="tx1"/>
                </a:solidFill>
                <a:effectLst/>
                <a:latin typeface="+mn-lt"/>
                <a:ea typeface="+mn-ea"/>
                <a:cs typeface="+mn-cs"/>
              </a:rPr>
              <a:t>O (from fertiliser) = 298kg CO</a:t>
            </a:r>
            <a:r>
              <a:rPr lang="en-IE" sz="1200" kern="1200" baseline="-25000" dirty="0">
                <a:solidFill>
                  <a:schemeClr val="tx1"/>
                </a:solidFill>
                <a:effectLst/>
                <a:latin typeface="+mn-lt"/>
                <a:ea typeface="+mn-ea"/>
                <a:cs typeface="+mn-cs"/>
              </a:rPr>
              <a:t>2</a:t>
            </a:r>
          </a:p>
          <a:p>
            <a:r>
              <a:rPr lang="en-IE" sz="1200" dirty="0"/>
              <a:t>If each burger weighs 125g, how much CO</a:t>
            </a:r>
            <a:r>
              <a:rPr lang="en-IE" sz="1200" baseline="-25000" dirty="0"/>
              <a:t>2 </a:t>
            </a:r>
            <a:r>
              <a:rPr lang="en-IE" sz="1200" dirty="0"/>
              <a:t> would be produced by one beef / chicken / veggie burger</a:t>
            </a:r>
          </a:p>
          <a:p>
            <a:r>
              <a:rPr lang="en-IE" sz="1200" dirty="0"/>
              <a:t>If you ate 1 burger per week, what would the CO</a:t>
            </a:r>
            <a:r>
              <a:rPr lang="en-IE" sz="1200" baseline="-25000" dirty="0"/>
              <a:t>2</a:t>
            </a:r>
            <a:r>
              <a:rPr lang="en-IE" sz="1200" dirty="0"/>
              <a:t> output be for one year? </a:t>
            </a:r>
          </a:p>
          <a:p>
            <a:endParaRPr lang="en-IE" sz="1200" kern="1200" dirty="0">
              <a:solidFill>
                <a:schemeClr val="tx1"/>
              </a:solidFill>
              <a:effectLst/>
              <a:latin typeface="+mn-lt"/>
              <a:ea typeface="+mn-ea"/>
              <a:cs typeface="+mn-cs"/>
            </a:endParaRPr>
          </a:p>
          <a:p>
            <a:endParaRPr lang="en-IE" dirty="0"/>
          </a:p>
        </p:txBody>
      </p:sp>
      <p:sp>
        <p:nvSpPr>
          <p:cNvPr id="4" name="Slide Number Placeholder 3"/>
          <p:cNvSpPr>
            <a:spLocks noGrp="1"/>
          </p:cNvSpPr>
          <p:nvPr>
            <p:ph type="sldNum" sz="quarter" idx="10"/>
          </p:nvPr>
        </p:nvSpPr>
        <p:spPr/>
        <p:txBody>
          <a:bodyPr/>
          <a:lstStyle/>
          <a:p>
            <a:fld id="{BAEE2690-6C76-410D-B6E5-5DAB91EA4A4E}" type="slidenum">
              <a:rPr lang="en-IE" smtClean="0"/>
              <a:t>10</a:t>
            </a:fld>
            <a:endParaRPr lang="en-IE"/>
          </a:p>
        </p:txBody>
      </p:sp>
    </p:spTree>
    <p:extLst>
      <p:ext uri="{BB962C8B-B14F-4D97-AF65-F5344CB8AC3E}">
        <p14:creationId xmlns:p14="http://schemas.microsoft.com/office/powerpoint/2010/main" val="7814562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These figures are for an average petrol</a:t>
            </a:r>
            <a:r>
              <a:rPr lang="en-IE" baseline="0" dirty="0" smtClean="0"/>
              <a:t> car.  The average electric car produces just less than half the CO2 taking into account the electricity generation so the equivalent car travel would be double </a:t>
            </a:r>
            <a:endParaRPr lang="en-IE" dirty="0"/>
          </a:p>
        </p:txBody>
      </p:sp>
      <p:sp>
        <p:nvSpPr>
          <p:cNvPr id="4" name="Slide Number Placeholder 3"/>
          <p:cNvSpPr>
            <a:spLocks noGrp="1"/>
          </p:cNvSpPr>
          <p:nvPr>
            <p:ph type="sldNum" sz="quarter" idx="10"/>
          </p:nvPr>
        </p:nvSpPr>
        <p:spPr/>
        <p:txBody>
          <a:bodyPr/>
          <a:lstStyle/>
          <a:p>
            <a:fld id="{BAEE2690-6C76-410D-B6E5-5DAB91EA4A4E}" type="slidenum">
              <a:rPr lang="en-IE" smtClean="0"/>
              <a:t>11</a:t>
            </a:fld>
            <a:endParaRPr lang="en-IE"/>
          </a:p>
        </p:txBody>
      </p:sp>
    </p:spTree>
    <p:extLst>
      <p:ext uri="{BB962C8B-B14F-4D97-AF65-F5344CB8AC3E}">
        <p14:creationId xmlns:p14="http://schemas.microsoft.com/office/powerpoint/2010/main" val="368393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These</a:t>
            </a:r>
            <a:r>
              <a:rPr lang="en-IE" baseline="0" dirty="0" smtClean="0"/>
              <a:t> maps are based on the average petrol car.  Eating one beef burger per week for a year would be the equivalent of travelling from </a:t>
            </a:r>
            <a:r>
              <a:rPr lang="en-IE" baseline="0" dirty="0" err="1" smtClean="0"/>
              <a:t>Mizen</a:t>
            </a:r>
            <a:r>
              <a:rPr lang="en-IE" baseline="0" dirty="0" smtClean="0"/>
              <a:t> Head to </a:t>
            </a:r>
            <a:r>
              <a:rPr lang="en-IE" baseline="0" dirty="0" err="1" smtClean="0"/>
              <a:t>Malin</a:t>
            </a:r>
            <a:r>
              <a:rPr lang="en-IE" baseline="0" dirty="0" smtClean="0"/>
              <a:t> Head (via Dublin) and back in an electric car</a:t>
            </a:r>
            <a:endParaRPr lang="en-IE" dirty="0" smtClean="0"/>
          </a:p>
        </p:txBody>
      </p:sp>
      <p:sp>
        <p:nvSpPr>
          <p:cNvPr id="4" name="Slide Number Placeholder 3"/>
          <p:cNvSpPr>
            <a:spLocks noGrp="1"/>
          </p:cNvSpPr>
          <p:nvPr>
            <p:ph type="sldNum" sz="quarter" idx="10"/>
          </p:nvPr>
        </p:nvSpPr>
        <p:spPr/>
        <p:txBody>
          <a:bodyPr/>
          <a:lstStyle/>
          <a:p>
            <a:fld id="{BAEE2690-6C76-410D-B6E5-5DAB91EA4A4E}" type="slidenum">
              <a:rPr lang="en-IE" smtClean="0"/>
              <a:t>12</a:t>
            </a:fld>
            <a:endParaRPr lang="en-IE"/>
          </a:p>
        </p:txBody>
      </p:sp>
    </p:spTree>
    <p:extLst>
      <p:ext uri="{BB962C8B-B14F-4D97-AF65-F5344CB8AC3E}">
        <p14:creationId xmlns:p14="http://schemas.microsoft.com/office/powerpoint/2010/main" val="697574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What effect will changes have on your chart. How many kg of veg is the equivalent of 1 kg of beef? If you make a weekly substitute on your food choices how will that effect your monthly carbon footprint</a:t>
            </a:r>
            <a:r>
              <a:rPr lang="en-IE"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smtClean="0"/>
              <a:t>Why does our Carbon Footprint</a:t>
            </a:r>
            <a:r>
              <a:rPr lang="en-IE" baseline="0" dirty="0" smtClean="0"/>
              <a:t> matter? – Refer back to discussions on climate change</a:t>
            </a:r>
            <a:endParaRPr lang="en-IE" dirty="0"/>
          </a:p>
        </p:txBody>
      </p:sp>
      <p:sp>
        <p:nvSpPr>
          <p:cNvPr id="4" name="Slide Number Placeholder 3"/>
          <p:cNvSpPr>
            <a:spLocks noGrp="1"/>
          </p:cNvSpPr>
          <p:nvPr>
            <p:ph type="sldNum" sz="quarter" idx="5"/>
          </p:nvPr>
        </p:nvSpPr>
        <p:spPr/>
        <p:txBody>
          <a:bodyPr/>
          <a:lstStyle/>
          <a:p>
            <a:fld id="{BAEE2690-6C76-410D-B6E5-5DAB91EA4A4E}" type="slidenum">
              <a:rPr lang="en-IE" smtClean="0"/>
              <a:t>13</a:t>
            </a:fld>
            <a:endParaRPr lang="en-IE"/>
          </a:p>
        </p:txBody>
      </p:sp>
    </p:spTree>
    <p:extLst>
      <p:ext uri="{BB962C8B-B14F-4D97-AF65-F5344CB8AC3E}">
        <p14:creationId xmlns:p14="http://schemas.microsoft.com/office/powerpoint/2010/main" val="38550645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Mention One Good Idea competition and show first</a:t>
            </a:r>
            <a:r>
              <a:rPr lang="en-IE" baseline="0" dirty="0" smtClean="0"/>
              <a:t> 2 minutes of this video of TY students from Abbey Community College, Roscommon presenting their project on oceans</a:t>
            </a:r>
            <a:r>
              <a:rPr lang="en-IE" dirty="0" smtClean="0"/>
              <a:t>. </a:t>
            </a:r>
          </a:p>
          <a:p>
            <a:r>
              <a:rPr lang="en-IE" dirty="0" smtClean="0"/>
              <a:t>Talk about the</a:t>
            </a:r>
            <a:r>
              <a:rPr lang="en-IE" baseline="0" dirty="0" smtClean="0"/>
              <a:t> </a:t>
            </a:r>
            <a:r>
              <a:rPr lang="en-IE" dirty="0" smtClean="0"/>
              <a:t>alignment of the project with current junior cycle spec across science, geography, home </a:t>
            </a:r>
            <a:r>
              <a:rPr lang="en-IE" dirty="0" err="1" smtClean="0"/>
              <a:t>ec</a:t>
            </a:r>
            <a:r>
              <a:rPr lang="en-IE" dirty="0" smtClean="0"/>
              <a:t> and CSPE. </a:t>
            </a:r>
            <a:r>
              <a:rPr lang="en-IE" dirty="0" smtClean="0"/>
              <a:t> </a:t>
            </a:r>
            <a:r>
              <a:rPr lang="en-IE" smtClean="0"/>
              <a:t>Link to video </a:t>
            </a:r>
            <a:r>
              <a:rPr lang="en-IE" smtClean="0">
                <a:hlinkClick r:id="rId3"/>
              </a:rPr>
              <a:t>https://www.youtube.com/watch?v=1dClVxH0GJs&amp;t=12s</a:t>
            </a:r>
            <a:r>
              <a:rPr lang="en-IE" smtClean="0"/>
              <a:t> </a:t>
            </a:r>
            <a:endParaRPr lang="en-IE" dirty="0"/>
          </a:p>
        </p:txBody>
      </p:sp>
      <p:sp>
        <p:nvSpPr>
          <p:cNvPr id="4" name="Slide Number Placeholder 3"/>
          <p:cNvSpPr>
            <a:spLocks noGrp="1"/>
          </p:cNvSpPr>
          <p:nvPr>
            <p:ph type="sldNum" sz="quarter" idx="10"/>
          </p:nvPr>
        </p:nvSpPr>
        <p:spPr/>
        <p:txBody>
          <a:bodyPr/>
          <a:lstStyle/>
          <a:p>
            <a:fld id="{BAEE2690-6C76-410D-B6E5-5DAB91EA4A4E}" type="slidenum">
              <a:rPr lang="en-IE" smtClean="0"/>
              <a:t>15</a:t>
            </a:fld>
            <a:endParaRPr lang="en-IE"/>
          </a:p>
        </p:txBody>
      </p:sp>
    </p:spTree>
    <p:extLst>
      <p:ext uri="{BB962C8B-B14F-4D97-AF65-F5344CB8AC3E}">
        <p14:creationId xmlns:p14="http://schemas.microsoft.com/office/powerpoint/2010/main" val="10498863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Other SEAI resources on Energy and Sustainability</a:t>
            </a:r>
            <a:r>
              <a:rPr lang="en-IE" baseline="0" dirty="0" smtClean="0"/>
              <a:t> can be found on the website.  Show where to locate them.  </a:t>
            </a:r>
            <a:endParaRPr lang="en-IE" dirty="0"/>
          </a:p>
        </p:txBody>
      </p:sp>
      <p:sp>
        <p:nvSpPr>
          <p:cNvPr id="4" name="Slide Number Placeholder 3"/>
          <p:cNvSpPr>
            <a:spLocks noGrp="1"/>
          </p:cNvSpPr>
          <p:nvPr>
            <p:ph type="sldNum" sz="quarter" idx="10"/>
          </p:nvPr>
        </p:nvSpPr>
        <p:spPr/>
        <p:txBody>
          <a:bodyPr/>
          <a:lstStyle/>
          <a:p>
            <a:fld id="{BAEE2690-6C76-410D-B6E5-5DAB91EA4A4E}" type="slidenum">
              <a:rPr lang="en-IE" smtClean="0"/>
              <a:t>16</a:t>
            </a:fld>
            <a:endParaRPr lang="en-IE"/>
          </a:p>
        </p:txBody>
      </p:sp>
    </p:spTree>
    <p:extLst>
      <p:ext uri="{BB962C8B-B14F-4D97-AF65-F5344CB8AC3E}">
        <p14:creationId xmlns:p14="http://schemas.microsoft.com/office/powerpoint/2010/main" val="7694315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BAEE2690-6C76-410D-B6E5-5DAB91EA4A4E}" type="slidenum">
              <a:rPr lang="en-IE" smtClean="0"/>
              <a:t>17</a:t>
            </a:fld>
            <a:endParaRPr lang="en-IE"/>
          </a:p>
        </p:txBody>
      </p:sp>
    </p:spTree>
    <p:extLst>
      <p:ext uri="{BB962C8B-B14F-4D97-AF65-F5344CB8AC3E}">
        <p14:creationId xmlns:p14="http://schemas.microsoft.com/office/powerpoint/2010/main" val="12193557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BAEE2690-6C76-410D-B6E5-5DAB91EA4A4E}" type="slidenum">
              <a:rPr lang="en-IE" smtClean="0"/>
              <a:t>23</a:t>
            </a:fld>
            <a:endParaRPr lang="en-IE"/>
          </a:p>
        </p:txBody>
      </p:sp>
    </p:spTree>
    <p:extLst>
      <p:ext uri="{BB962C8B-B14F-4D97-AF65-F5344CB8AC3E}">
        <p14:creationId xmlns:p14="http://schemas.microsoft.com/office/powerpoint/2010/main" val="1300821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Introduce who </a:t>
            </a:r>
            <a:r>
              <a:rPr lang="en-IE" dirty="0" err="1"/>
              <a:t>Easkey</a:t>
            </a:r>
            <a:r>
              <a:rPr lang="en-IE" dirty="0"/>
              <a:t> </a:t>
            </a:r>
            <a:r>
              <a:rPr lang="en-IE" dirty="0" smtClean="0"/>
              <a:t>is</a:t>
            </a:r>
            <a:r>
              <a:rPr lang="en-IE" baseline="0" dirty="0" smtClean="0"/>
              <a:t> i.e. Irish Surfing Campion with a doctorate in Environment and Society.  </a:t>
            </a:r>
            <a:r>
              <a:rPr lang="en-IE" dirty="0" smtClean="0"/>
              <a:t>This is her quote</a:t>
            </a:r>
            <a:r>
              <a:rPr lang="en-IE" baseline="0" dirty="0" smtClean="0"/>
              <a:t> which represents the main topics of our workshop.  Take a minute to think about what it means to you before we move on.  We will be asking you to discuss it further in our next activity.</a:t>
            </a:r>
            <a:endParaRPr lang="en-IE" dirty="0"/>
          </a:p>
        </p:txBody>
      </p:sp>
      <p:sp>
        <p:nvSpPr>
          <p:cNvPr id="4" name="Slide Number Placeholder 3"/>
          <p:cNvSpPr>
            <a:spLocks noGrp="1"/>
          </p:cNvSpPr>
          <p:nvPr>
            <p:ph type="sldNum" sz="quarter" idx="5"/>
          </p:nvPr>
        </p:nvSpPr>
        <p:spPr/>
        <p:txBody>
          <a:bodyPr/>
          <a:lstStyle/>
          <a:p>
            <a:fld id="{BAEE2690-6C76-410D-B6E5-5DAB91EA4A4E}" type="slidenum">
              <a:rPr lang="en-IE" smtClean="0"/>
              <a:t>2</a:t>
            </a:fld>
            <a:endParaRPr lang="en-IE"/>
          </a:p>
        </p:txBody>
      </p:sp>
    </p:spTree>
    <p:extLst>
      <p:ext uri="{BB962C8B-B14F-4D97-AF65-F5344CB8AC3E}">
        <p14:creationId xmlns:p14="http://schemas.microsoft.com/office/powerpoint/2010/main" val="1019357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The idea of this activity</a:t>
            </a:r>
            <a:r>
              <a:rPr lang="en-IE" baseline="0" dirty="0" smtClean="0"/>
              <a:t> is to introduce the key concepts of the workshop and assess participants’ initial understanding of the connections between our actions and the consequences for climate change and our oceans.</a:t>
            </a:r>
          </a:p>
          <a:p>
            <a:endParaRPr lang="en-IE" baseline="0" dirty="0" smtClean="0"/>
          </a:p>
          <a:p>
            <a:r>
              <a:rPr lang="en-IE" baseline="0" dirty="0" smtClean="0"/>
              <a:t>Each group will have copies of 6 pictures (listed below) printed on 2 x A4 sheets and there will be a larger A4 copy of each picture to be placed on the wall.  (The pictures will not be laminated as the addition of unnecessary plastic would be unsustainable and at odds with the theme of our workshop – A4 size makes them easy to reprint if they need to be replaced)</a:t>
            </a:r>
          </a:p>
          <a:p>
            <a:endParaRPr lang="en-IE" baseline="0" dirty="0" smtClean="0"/>
          </a:p>
          <a:p>
            <a:r>
              <a:rPr lang="en-IE" baseline="0" dirty="0" smtClean="0"/>
              <a:t>A radiator (represents heat which is mainly produced from fossils fuels)</a:t>
            </a:r>
          </a:p>
          <a:p>
            <a:r>
              <a:rPr lang="en-IE" baseline="0" dirty="0" smtClean="0"/>
              <a:t>A pylon (represents electricity – also mainly from fossil fuels)</a:t>
            </a:r>
          </a:p>
          <a:p>
            <a:pPr marL="0" marR="0" indent="0" algn="l" defTabSz="914400" rtl="0" eaLnBrk="1" fontAlgn="auto" latinLnBrk="0" hangingPunct="1">
              <a:lnSpc>
                <a:spcPct val="100000"/>
              </a:lnSpc>
              <a:spcBef>
                <a:spcPts val="0"/>
              </a:spcBef>
              <a:spcAft>
                <a:spcPts val="0"/>
              </a:spcAft>
              <a:buClrTx/>
              <a:buSzTx/>
              <a:buFontTx/>
              <a:buNone/>
              <a:tabLst/>
              <a:defRPr/>
            </a:pPr>
            <a:r>
              <a:rPr lang="en-IE" baseline="0" dirty="0" smtClean="0"/>
              <a:t>A car (represents transport, fossil fuels, plastic pollution from tyres)</a:t>
            </a:r>
          </a:p>
          <a:p>
            <a:pPr marL="0" marR="0" indent="0" algn="l" defTabSz="914400" rtl="0" eaLnBrk="1" fontAlgn="auto" latinLnBrk="0" hangingPunct="1">
              <a:lnSpc>
                <a:spcPct val="100000"/>
              </a:lnSpc>
              <a:spcBef>
                <a:spcPts val="0"/>
              </a:spcBef>
              <a:spcAft>
                <a:spcPts val="0"/>
              </a:spcAft>
              <a:buClrTx/>
              <a:buSzTx/>
              <a:buFontTx/>
              <a:buNone/>
              <a:tabLst/>
              <a:defRPr/>
            </a:pPr>
            <a:r>
              <a:rPr lang="en-IE" baseline="0" dirty="0" smtClean="0"/>
              <a:t>A plastic bottle (represents the energy used in sourcing raw materials and manufacturing, the energy used in recycling and the plastic waste in our oceans)</a:t>
            </a:r>
          </a:p>
          <a:p>
            <a:pPr marL="0" marR="0" indent="0" algn="l" defTabSz="914400" rtl="0" eaLnBrk="1" fontAlgn="auto" latinLnBrk="0" hangingPunct="1">
              <a:lnSpc>
                <a:spcPct val="100000"/>
              </a:lnSpc>
              <a:spcBef>
                <a:spcPts val="0"/>
              </a:spcBef>
              <a:spcAft>
                <a:spcPts val="0"/>
              </a:spcAft>
              <a:buClrTx/>
              <a:buSzTx/>
              <a:buFontTx/>
              <a:buNone/>
              <a:tabLst/>
              <a:defRPr/>
            </a:pPr>
            <a:r>
              <a:rPr lang="en-IE" baseline="0" dirty="0" smtClean="0"/>
              <a:t>A plate of food with meat and vegetables (represents the energy used in growing, packaging, transporting and cooking our food and the resultant waste)</a:t>
            </a:r>
          </a:p>
          <a:p>
            <a:pPr marL="0" marR="0" indent="0" algn="l" defTabSz="914400" rtl="0" eaLnBrk="1" fontAlgn="auto" latinLnBrk="0" hangingPunct="1">
              <a:lnSpc>
                <a:spcPct val="100000"/>
              </a:lnSpc>
              <a:spcBef>
                <a:spcPts val="0"/>
              </a:spcBef>
              <a:spcAft>
                <a:spcPts val="0"/>
              </a:spcAft>
              <a:buClrTx/>
              <a:buSzTx/>
              <a:buFontTx/>
              <a:buNone/>
              <a:tabLst/>
              <a:defRPr/>
            </a:pPr>
            <a:r>
              <a:rPr lang="en-IE" baseline="0" dirty="0" smtClean="0"/>
              <a:t>An ocean energy image (represents the wealth of our oceans, an alternative energy source to fossil fuels)</a:t>
            </a:r>
          </a:p>
          <a:p>
            <a:pPr marL="0" marR="0" indent="0" algn="l" defTabSz="914400" rtl="0" eaLnBrk="1" fontAlgn="auto" latinLnBrk="0" hangingPunct="1">
              <a:lnSpc>
                <a:spcPct val="100000"/>
              </a:lnSpc>
              <a:spcBef>
                <a:spcPts val="0"/>
              </a:spcBef>
              <a:spcAft>
                <a:spcPts val="0"/>
              </a:spcAft>
              <a:buClrTx/>
              <a:buSzTx/>
              <a:buFontTx/>
              <a:buNone/>
              <a:tabLst/>
              <a:defRPr/>
            </a:pPr>
            <a:endParaRPr lang="en-IE"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IE" baseline="0" dirty="0" smtClean="0"/>
              <a:t>The main discussion will take place at the individual tables and the post-its are used to sum up the points discussed. (about 5 minutes) Some groups may have links that other groups didn’t have and they can be asked to explain those. If sustainability is not a concept they are very familiar with, it will be explained in more detail in the next slide.  What we want here is their own ideas about what it means.</a:t>
            </a:r>
          </a:p>
          <a:p>
            <a:pPr marL="0" marR="0" indent="0" algn="l" defTabSz="914400" rtl="0" eaLnBrk="1" fontAlgn="auto" latinLnBrk="0" hangingPunct="1">
              <a:lnSpc>
                <a:spcPct val="100000"/>
              </a:lnSpc>
              <a:spcBef>
                <a:spcPts val="0"/>
              </a:spcBef>
              <a:spcAft>
                <a:spcPts val="0"/>
              </a:spcAft>
              <a:buClrTx/>
              <a:buSzTx/>
              <a:buFontTx/>
              <a:buNone/>
              <a:tabLst/>
              <a:defRPr/>
            </a:pPr>
            <a:endParaRPr lang="en-IE"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IE" baseline="0" dirty="0" smtClean="0"/>
              <a:t>Energy links might include the source of the energy – fossil fuels vs renewable, CO2 produced, Global warming and rising sea levels</a:t>
            </a:r>
          </a:p>
          <a:p>
            <a:pPr marL="0" marR="0" indent="0" algn="l" defTabSz="914400" rtl="0" eaLnBrk="1" fontAlgn="auto" latinLnBrk="0" hangingPunct="1">
              <a:lnSpc>
                <a:spcPct val="100000"/>
              </a:lnSpc>
              <a:spcBef>
                <a:spcPts val="0"/>
              </a:spcBef>
              <a:spcAft>
                <a:spcPts val="0"/>
              </a:spcAft>
              <a:buClrTx/>
              <a:buSzTx/>
              <a:buFontTx/>
              <a:buNone/>
              <a:tabLst/>
              <a:defRPr/>
            </a:pPr>
            <a:r>
              <a:rPr lang="en-IE" baseline="0" dirty="0" smtClean="0"/>
              <a:t>Ocean links might include rising sea levels due to CO2 production, ocean oil spills due to fossil fuel use, plastic waste in our oceans</a:t>
            </a:r>
          </a:p>
          <a:p>
            <a:pPr marL="0" marR="0" indent="0" algn="l" defTabSz="914400" rtl="0" eaLnBrk="1" fontAlgn="auto" latinLnBrk="0" hangingPunct="1">
              <a:lnSpc>
                <a:spcPct val="100000"/>
              </a:lnSpc>
              <a:spcBef>
                <a:spcPts val="0"/>
              </a:spcBef>
              <a:spcAft>
                <a:spcPts val="0"/>
              </a:spcAft>
              <a:buClrTx/>
              <a:buSzTx/>
              <a:buFontTx/>
              <a:buNone/>
              <a:tabLst/>
              <a:defRPr/>
            </a:pPr>
            <a:r>
              <a:rPr lang="en-IE" baseline="0" dirty="0" smtClean="0"/>
              <a:t>Sustainability links could include all of the above plus sources of our food, land use, palm oil, food waste, management of resources</a:t>
            </a:r>
          </a:p>
          <a:p>
            <a:pPr marL="0" marR="0" indent="0" algn="l" defTabSz="914400" rtl="0" eaLnBrk="1" fontAlgn="auto" latinLnBrk="0" hangingPunct="1">
              <a:lnSpc>
                <a:spcPct val="100000"/>
              </a:lnSpc>
              <a:spcBef>
                <a:spcPts val="0"/>
              </a:spcBef>
              <a:spcAft>
                <a:spcPts val="0"/>
              </a:spcAft>
              <a:buClrTx/>
              <a:buSzTx/>
              <a:buFontTx/>
              <a:buNone/>
              <a:tabLst/>
              <a:defRPr/>
            </a:pPr>
            <a:endParaRPr lang="en-IE"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IE" sz="1200" kern="1200" dirty="0" smtClean="0">
                <a:solidFill>
                  <a:schemeClr val="tx1"/>
                </a:solidFill>
                <a:effectLst/>
                <a:latin typeface="+mn-lt"/>
                <a:ea typeface="+mn-ea"/>
                <a:cs typeface="+mn-cs"/>
              </a:rPr>
              <a:t> </a:t>
            </a:r>
          </a:p>
          <a:p>
            <a:endParaRPr lang="en-IE" dirty="0"/>
          </a:p>
        </p:txBody>
      </p:sp>
      <p:sp>
        <p:nvSpPr>
          <p:cNvPr id="4" name="Slide Number Placeholder 3"/>
          <p:cNvSpPr>
            <a:spLocks noGrp="1"/>
          </p:cNvSpPr>
          <p:nvPr>
            <p:ph type="sldNum" sz="quarter" idx="10"/>
          </p:nvPr>
        </p:nvSpPr>
        <p:spPr/>
        <p:txBody>
          <a:bodyPr/>
          <a:lstStyle/>
          <a:p>
            <a:fld id="{BAEE2690-6C76-410D-B6E5-5DAB91EA4A4E}" type="slidenum">
              <a:rPr lang="en-IE" smtClean="0"/>
              <a:t>3</a:t>
            </a:fld>
            <a:endParaRPr lang="en-IE"/>
          </a:p>
        </p:txBody>
      </p:sp>
    </p:spTree>
    <p:extLst>
      <p:ext uri="{BB962C8B-B14F-4D97-AF65-F5344CB8AC3E}">
        <p14:creationId xmlns:p14="http://schemas.microsoft.com/office/powerpoint/2010/main" val="1249833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We</a:t>
            </a:r>
            <a:r>
              <a:rPr lang="en-IE" baseline="0" dirty="0" smtClean="0"/>
              <a:t> have already introduced the concept of sustainability in the previous exercise with groups coming up with their own ideas about what it means.  Now we introduce the terms Sustainable Development and Sustainable Energy.  Our use of energy and resources has long-term implications for our world.  In our workshop we are going to look at the consequences of some of our actions and how our personal choices matter.</a:t>
            </a:r>
            <a:endParaRPr lang="en-IE" dirty="0"/>
          </a:p>
        </p:txBody>
      </p:sp>
      <p:sp>
        <p:nvSpPr>
          <p:cNvPr id="4" name="Slide Number Placeholder 3"/>
          <p:cNvSpPr>
            <a:spLocks noGrp="1"/>
          </p:cNvSpPr>
          <p:nvPr>
            <p:ph type="sldNum" sz="quarter" idx="10"/>
          </p:nvPr>
        </p:nvSpPr>
        <p:spPr/>
        <p:txBody>
          <a:bodyPr/>
          <a:lstStyle/>
          <a:p>
            <a:fld id="{BAEE2690-6C76-410D-B6E5-5DAB91EA4A4E}" type="slidenum">
              <a:rPr lang="en-IE" smtClean="0"/>
              <a:t>4</a:t>
            </a:fld>
            <a:endParaRPr lang="en-IE"/>
          </a:p>
        </p:txBody>
      </p:sp>
    </p:spTree>
    <p:extLst>
      <p:ext uri="{BB962C8B-B14F-4D97-AF65-F5344CB8AC3E}">
        <p14:creationId xmlns:p14="http://schemas.microsoft.com/office/powerpoint/2010/main" val="1631509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Introduce the video to tie in with the theme of the workshop. 2</a:t>
            </a:r>
            <a:r>
              <a:rPr lang="en-IE" baseline="30000" dirty="0"/>
              <a:t>nd</a:t>
            </a:r>
            <a:r>
              <a:rPr lang="en-IE" dirty="0"/>
              <a:t> year students discussing their project on how increased CO</a:t>
            </a:r>
            <a:r>
              <a:rPr lang="en-IE" baseline="-25000" dirty="0">
                <a:effectLst/>
              </a:rPr>
              <a:t>2</a:t>
            </a:r>
            <a:r>
              <a:rPr lang="en-IE" dirty="0"/>
              <a:t> from energy needs are effecting Coral Reefs.</a:t>
            </a:r>
          </a:p>
        </p:txBody>
      </p:sp>
      <p:sp>
        <p:nvSpPr>
          <p:cNvPr id="4" name="Slide Number Placeholder 3"/>
          <p:cNvSpPr>
            <a:spLocks noGrp="1"/>
          </p:cNvSpPr>
          <p:nvPr>
            <p:ph type="sldNum" sz="quarter" idx="5"/>
          </p:nvPr>
        </p:nvSpPr>
        <p:spPr/>
        <p:txBody>
          <a:bodyPr/>
          <a:lstStyle/>
          <a:p>
            <a:fld id="{BAEE2690-6C76-410D-B6E5-5DAB91EA4A4E}" type="slidenum">
              <a:rPr lang="en-IE" smtClean="0"/>
              <a:t>5</a:t>
            </a:fld>
            <a:endParaRPr lang="en-IE"/>
          </a:p>
        </p:txBody>
      </p:sp>
    </p:spTree>
    <p:extLst>
      <p:ext uri="{BB962C8B-B14F-4D97-AF65-F5344CB8AC3E}">
        <p14:creationId xmlns:p14="http://schemas.microsoft.com/office/powerpoint/2010/main" val="1031271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Discuss results after – fair test, graphing/measuring opportunities. Highlight small CO2 production is having a very real impact on ocean acidification</a:t>
            </a:r>
            <a:r>
              <a:rPr lang="en-IE" dirty="0" smtClean="0"/>
              <a:t>.</a:t>
            </a:r>
          </a:p>
          <a:p>
            <a:endParaRPr lang="en-IE" dirty="0" smtClean="0"/>
          </a:p>
          <a:p>
            <a:r>
              <a:rPr lang="en-IE" dirty="0" smtClean="0">
                <a:solidFill>
                  <a:srgbClr val="FF0000"/>
                </a:solidFill>
                <a:effectLst/>
              </a:rPr>
              <a:t>Where is the excess CO2 coming from?</a:t>
            </a:r>
          </a:p>
          <a:p>
            <a:r>
              <a:rPr lang="en-IE" dirty="0" smtClean="0">
                <a:solidFill>
                  <a:srgbClr val="FF0000"/>
                </a:solidFill>
                <a:effectLst/>
              </a:rPr>
              <a:t>What other problems are caused by excess CO2 production? – Climate Change</a:t>
            </a:r>
          </a:p>
          <a:p>
            <a:r>
              <a:rPr lang="en-IE" dirty="0" smtClean="0">
                <a:solidFill>
                  <a:srgbClr val="FF0000"/>
                </a:solidFill>
                <a:effectLst/>
              </a:rPr>
              <a:t>What are the consequences</a:t>
            </a:r>
            <a:r>
              <a:rPr lang="en-IE" baseline="0" dirty="0" smtClean="0">
                <a:solidFill>
                  <a:srgbClr val="FF0000"/>
                </a:solidFill>
                <a:effectLst/>
              </a:rPr>
              <a:t> of Climate Change globally and locally</a:t>
            </a:r>
            <a:endParaRPr lang="en-IE" dirty="0" smtClean="0">
              <a:solidFill>
                <a:srgbClr val="FF0000"/>
              </a:solidFill>
              <a:effectLst/>
            </a:endParaRPr>
          </a:p>
          <a:p>
            <a:r>
              <a:rPr lang="en-IE" dirty="0" smtClean="0">
                <a:solidFill>
                  <a:srgbClr val="FF0000"/>
                </a:solidFill>
                <a:effectLst/>
              </a:rPr>
              <a:t>How do</a:t>
            </a:r>
            <a:r>
              <a:rPr lang="en-IE" baseline="0" dirty="0" smtClean="0">
                <a:solidFill>
                  <a:srgbClr val="FF0000"/>
                </a:solidFill>
                <a:effectLst/>
              </a:rPr>
              <a:t> our personal choices affect CO2 production? – Lead in to next few slides</a:t>
            </a:r>
            <a:endParaRPr lang="en-IE" dirty="0">
              <a:solidFill>
                <a:srgbClr val="FF0000"/>
              </a:solidFill>
              <a:effectLst/>
            </a:endParaRPr>
          </a:p>
        </p:txBody>
      </p:sp>
      <p:sp>
        <p:nvSpPr>
          <p:cNvPr id="4" name="Slide Number Placeholder 3"/>
          <p:cNvSpPr>
            <a:spLocks noGrp="1"/>
          </p:cNvSpPr>
          <p:nvPr>
            <p:ph type="sldNum" sz="quarter" idx="5"/>
          </p:nvPr>
        </p:nvSpPr>
        <p:spPr/>
        <p:txBody>
          <a:bodyPr/>
          <a:lstStyle/>
          <a:p>
            <a:fld id="{BAEE2690-6C76-410D-B6E5-5DAB91EA4A4E}" type="slidenum">
              <a:rPr lang="en-IE" smtClean="0"/>
              <a:t>6</a:t>
            </a:fld>
            <a:endParaRPr lang="en-IE"/>
          </a:p>
        </p:txBody>
      </p:sp>
    </p:spTree>
    <p:extLst>
      <p:ext uri="{BB962C8B-B14F-4D97-AF65-F5344CB8AC3E}">
        <p14:creationId xmlns:p14="http://schemas.microsoft.com/office/powerpoint/2010/main" val="32778989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What energy resources are needed to bring (meat or any specific food item, maybe let them decide which food item for more variety in discussions) to your table?</a:t>
            </a:r>
          </a:p>
          <a:p>
            <a:r>
              <a:rPr lang="en-IE" dirty="0"/>
              <a:t>Make a list of all the energy resources that are used in the whole process. </a:t>
            </a:r>
          </a:p>
          <a:p>
            <a:r>
              <a:rPr lang="en-IE" dirty="0" smtClean="0"/>
              <a:t>Discuss</a:t>
            </a:r>
            <a:r>
              <a:rPr lang="en-IE" baseline="0" dirty="0" smtClean="0"/>
              <a:t> all the places that CO2 and other greenhouse gases are being produced</a:t>
            </a:r>
            <a:endParaRPr lang="en-IE" dirty="0"/>
          </a:p>
          <a:p>
            <a:endParaRPr lang="en-IE" dirty="0"/>
          </a:p>
        </p:txBody>
      </p:sp>
      <p:sp>
        <p:nvSpPr>
          <p:cNvPr id="4" name="Slide Number Placeholder 3"/>
          <p:cNvSpPr>
            <a:spLocks noGrp="1"/>
          </p:cNvSpPr>
          <p:nvPr>
            <p:ph type="sldNum" sz="quarter" idx="5"/>
          </p:nvPr>
        </p:nvSpPr>
        <p:spPr/>
        <p:txBody>
          <a:bodyPr/>
          <a:lstStyle/>
          <a:p>
            <a:fld id="{BAEE2690-6C76-410D-B6E5-5DAB91EA4A4E}" type="slidenum">
              <a:rPr lang="en-IE" smtClean="0"/>
              <a:t>7</a:t>
            </a:fld>
            <a:endParaRPr lang="en-IE"/>
          </a:p>
        </p:txBody>
      </p:sp>
    </p:spTree>
    <p:extLst>
      <p:ext uri="{BB962C8B-B14F-4D97-AF65-F5344CB8AC3E}">
        <p14:creationId xmlns:p14="http://schemas.microsoft.com/office/powerpoint/2010/main" val="34917746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These are only approximates found on livestrong.com</a:t>
            </a:r>
          </a:p>
          <a:p>
            <a:r>
              <a:rPr lang="en-IE" dirty="0"/>
              <a:t>Encourage participants to make educated guesses if they want </a:t>
            </a:r>
            <a:r>
              <a:rPr lang="en-IE" dirty="0" smtClean="0"/>
              <a:t>to change the</a:t>
            </a:r>
            <a:r>
              <a:rPr lang="en-IE" baseline="0" dirty="0" smtClean="0"/>
              <a:t> mass of items slightly</a:t>
            </a:r>
            <a:endParaRPr lang="en-IE" dirty="0"/>
          </a:p>
        </p:txBody>
      </p:sp>
      <p:sp>
        <p:nvSpPr>
          <p:cNvPr id="4" name="Slide Number Placeholder 3"/>
          <p:cNvSpPr>
            <a:spLocks noGrp="1"/>
          </p:cNvSpPr>
          <p:nvPr>
            <p:ph type="sldNum" sz="quarter" idx="5"/>
          </p:nvPr>
        </p:nvSpPr>
        <p:spPr/>
        <p:txBody>
          <a:bodyPr/>
          <a:lstStyle/>
          <a:p>
            <a:fld id="{BAEE2690-6C76-410D-B6E5-5DAB91EA4A4E}" type="slidenum">
              <a:rPr lang="en-IE" smtClean="0"/>
              <a:t>8</a:t>
            </a:fld>
            <a:endParaRPr lang="en-IE"/>
          </a:p>
        </p:txBody>
      </p:sp>
    </p:spTree>
    <p:extLst>
      <p:ext uri="{BB962C8B-B14F-4D97-AF65-F5344CB8AC3E}">
        <p14:creationId xmlns:p14="http://schemas.microsoft.com/office/powerpoint/2010/main" val="5074380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AEE2690-6C76-410D-B6E5-5DAB91EA4A4E}" type="slidenum">
              <a:rPr lang="en-IE" smtClean="0"/>
              <a:t>9</a:t>
            </a:fld>
            <a:endParaRPr lang="en-IE"/>
          </a:p>
        </p:txBody>
      </p:sp>
    </p:spTree>
    <p:extLst>
      <p:ext uri="{BB962C8B-B14F-4D97-AF65-F5344CB8AC3E}">
        <p14:creationId xmlns:p14="http://schemas.microsoft.com/office/powerpoint/2010/main" val="19923411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EA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600203"/>
            <a:ext cx="8229600" cy="37314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IE" dirty="0"/>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8D9226A2-EA3A-4A19-A4DE-F33470AB6DFD}" type="slidenum">
              <a:rPr lang="en-IE" smtClean="0"/>
              <a:t>‹#›</a:t>
            </a:fld>
            <a:endParaRPr lang="en-IE"/>
          </a:p>
        </p:txBody>
      </p:sp>
      <p:sp>
        <p:nvSpPr>
          <p:cNvPr id="7" name="Picture Placeholder 6">
            <a:extLst>
              <a:ext uri="{FF2B5EF4-FFF2-40B4-BE49-F238E27FC236}">
                <a16:creationId xmlns:a16="http://schemas.microsoft.com/office/drawing/2014/main" id="{FA1C7910-4938-4D4B-B32A-AC26DC9C3418}"/>
              </a:ext>
            </a:extLst>
          </p:cNvPr>
          <p:cNvSpPr>
            <a:spLocks noGrp="1"/>
          </p:cNvSpPr>
          <p:nvPr>
            <p:ph type="pic" sz="quarter" idx="13"/>
          </p:nvPr>
        </p:nvSpPr>
        <p:spPr>
          <a:xfrm>
            <a:off x="1" y="5949950"/>
            <a:ext cx="1117997" cy="908050"/>
          </a:xfrm>
        </p:spPr>
        <p:txBody>
          <a:bodyPr/>
          <a:lstStyle/>
          <a:p>
            <a:r>
              <a:rPr lang="en-US"/>
              <a:t>Click icon to add picture</a:t>
            </a:r>
            <a:endParaRPr lang="en-IE"/>
          </a:p>
        </p:txBody>
      </p:sp>
      <p:pic>
        <p:nvPicPr>
          <p:cNvPr id="9" name="Picture 8">
            <a:extLst>
              <a:ext uri="{FF2B5EF4-FFF2-40B4-BE49-F238E27FC236}">
                <a16:creationId xmlns:a16="http://schemas.microsoft.com/office/drawing/2014/main" id="{AB93DFA4-C48C-41F8-84F4-FC1F2D022E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089" y="6177104"/>
            <a:ext cx="1834274" cy="601523"/>
          </a:xfrm>
          <a:prstGeom prst="rect">
            <a:avLst/>
          </a:prstGeom>
        </p:spPr>
      </p:pic>
    </p:spTree>
    <p:extLst>
      <p:ext uri="{BB962C8B-B14F-4D97-AF65-F5344CB8AC3E}">
        <p14:creationId xmlns:p14="http://schemas.microsoft.com/office/powerpoint/2010/main" val="2829646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descr="Cover-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1944"/>
            <a:ext cx="9144000" cy="6869944"/>
          </a:xfrm>
          <a:prstGeom prst="rect">
            <a:avLst/>
          </a:prstGeom>
        </p:spPr>
      </p:pic>
      <p:sp>
        <p:nvSpPr>
          <p:cNvPr id="2" name="Title 1"/>
          <p:cNvSpPr>
            <a:spLocks noGrp="1"/>
          </p:cNvSpPr>
          <p:nvPr>
            <p:ph type="ctrTitle"/>
          </p:nvPr>
        </p:nvSpPr>
        <p:spPr>
          <a:xfrm>
            <a:off x="463330" y="3193882"/>
            <a:ext cx="2984887" cy="914193"/>
          </a:xfrm>
        </p:spPr>
        <p:txBody>
          <a:bodyPr/>
          <a:lstStyle>
            <a:lvl1pPr algn="l">
              <a:defRPr/>
            </a:lvl1pPr>
          </a:lstStyle>
          <a:p>
            <a:r>
              <a:rPr lang="en-US"/>
              <a:t>Click to edit Master title style</a:t>
            </a:r>
            <a:endParaRPr lang="en-US" dirty="0"/>
          </a:p>
        </p:txBody>
      </p:sp>
      <p:sp>
        <p:nvSpPr>
          <p:cNvPr id="3" name="Subtitle 2"/>
          <p:cNvSpPr>
            <a:spLocks noGrp="1"/>
          </p:cNvSpPr>
          <p:nvPr>
            <p:ph type="subTitle" idx="1"/>
          </p:nvPr>
        </p:nvSpPr>
        <p:spPr>
          <a:xfrm>
            <a:off x="463330" y="4190994"/>
            <a:ext cx="2984887" cy="942795"/>
          </a:xfrm>
        </p:spPr>
        <p:txBody>
          <a:bodyPr>
            <a:noAutofit/>
          </a:bodyPr>
          <a:lstStyle>
            <a:lvl1pPr marL="0" indent="0" algn="l">
              <a:buNone/>
              <a:defRPr sz="2000" i="1">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4266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043364"/>
            <a:ext cx="7323523"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722314" y="2319340"/>
            <a:ext cx="77724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IE" dirty="0"/>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8D9226A2-EA3A-4A19-A4DE-F33470AB6DFD}" type="slidenum">
              <a:rPr lang="en-IE" smtClean="0"/>
              <a:t>‹#›</a:t>
            </a:fld>
            <a:endParaRPr lang="en-IE"/>
          </a:p>
        </p:txBody>
      </p:sp>
      <p:sp>
        <p:nvSpPr>
          <p:cNvPr id="7" name="Picture Placeholder 6">
            <a:extLst>
              <a:ext uri="{FF2B5EF4-FFF2-40B4-BE49-F238E27FC236}">
                <a16:creationId xmlns:a16="http://schemas.microsoft.com/office/drawing/2014/main" id="{6B51A46E-D533-4AF4-B238-C64FFD4BB713}"/>
              </a:ext>
            </a:extLst>
          </p:cNvPr>
          <p:cNvSpPr>
            <a:spLocks noGrp="1"/>
          </p:cNvSpPr>
          <p:nvPr>
            <p:ph type="pic" sz="quarter" idx="13"/>
          </p:nvPr>
        </p:nvSpPr>
        <p:spPr>
          <a:xfrm>
            <a:off x="0" y="5992814"/>
            <a:ext cx="1087041" cy="865187"/>
          </a:xfrm>
        </p:spPr>
        <p:txBody>
          <a:bodyPr/>
          <a:lstStyle>
            <a:lvl1pPr marL="0" indent="0">
              <a:buNone/>
              <a:defRPr/>
            </a:lvl1pPr>
          </a:lstStyle>
          <a:p>
            <a:r>
              <a:rPr lang="en-US"/>
              <a:t>Click icon to add picture</a:t>
            </a:r>
            <a:endParaRPr lang="en-IE" dirty="0"/>
          </a:p>
        </p:txBody>
      </p:sp>
      <p:pic>
        <p:nvPicPr>
          <p:cNvPr id="9" name="Picture 8">
            <a:extLst>
              <a:ext uri="{FF2B5EF4-FFF2-40B4-BE49-F238E27FC236}">
                <a16:creationId xmlns:a16="http://schemas.microsoft.com/office/drawing/2014/main" id="{7A78A0DC-F4FF-43DF-AC84-348D617D14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334" y="6114961"/>
            <a:ext cx="2176479" cy="713744"/>
          </a:xfrm>
          <a:prstGeom prst="rect">
            <a:avLst/>
          </a:prstGeom>
        </p:spPr>
      </p:pic>
    </p:spTree>
    <p:extLst>
      <p:ext uri="{BB962C8B-B14F-4D97-AF65-F5344CB8AC3E}">
        <p14:creationId xmlns:p14="http://schemas.microsoft.com/office/powerpoint/2010/main" val="1509784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3"/>
          </a:xfrm>
        </p:spPr>
        <p:txBody>
          <a:bodyPr anchor="b">
            <a:normAutofit/>
          </a:bodyPr>
          <a:lstStyle>
            <a:lvl1pPr marL="0" indent="0">
              <a:buNone/>
              <a:defRPr sz="20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6"/>
            <a:ext cx="4040188" cy="3480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5" cy="639763"/>
          </a:xfrm>
        </p:spPr>
        <p:txBody>
          <a:bodyPr anchor="b">
            <a:normAutofit/>
          </a:bodyPr>
          <a:lstStyle>
            <a:lvl1pPr marL="0" indent="0">
              <a:buNone/>
              <a:defRPr sz="20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6"/>
            <a:ext cx="4041775" cy="3480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4F1444B4-8509-41D7-B978-7894E20D5A5F}"/>
              </a:ext>
            </a:extLst>
          </p:cNvPr>
          <p:cNvSpPr>
            <a:spLocks noGrp="1"/>
          </p:cNvSpPr>
          <p:nvPr>
            <p:ph type="pic" sz="quarter" idx="10"/>
          </p:nvPr>
        </p:nvSpPr>
        <p:spPr>
          <a:xfrm>
            <a:off x="0" y="5936567"/>
            <a:ext cx="1076179" cy="921434"/>
          </a:xfrm>
        </p:spPr>
        <p:txBody>
          <a:bodyPr/>
          <a:lstStyle/>
          <a:p>
            <a:r>
              <a:rPr lang="en-US"/>
              <a:t>Click icon to add picture</a:t>
            </a:r>
            <a:endParaRPr lang="en-IE" dirty="0"/>
          </a:p>
        </p:txBody>
      </p:sp>
      <p:pic>
        <p:nvPicPr>
          <p:cNvPr id="13" name="Picture 12">
            <a:extLst>
              <a:ext uri="{FF2B5EF4-FFF2-40B4-BE49-F238E27FC236}">
                <a16:creationId xmlns:a16="http://schemas.microsoft.com/office/drawing/2014/main" id="{93B6AA6B-C6EE-4790-8CC2-DE04E5E440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077" y="6041147"/>
            <a:ext cx="1990204" cy="652658"/>
          </a:xfrm>
          <a:prstGeom prst="rect">
            <a:avLst/>
          </a:prstGeom>
        </p:spPr>
      </p:pic>
    </p:spTree>
    <p:extLst>
      <p:ext uri="{BB962C8B-B14F-4D97-AF65-F5344CB8AC3E}">
        <p14:creationId xmlns:p14="http://schemas.microsoft.com/office/powerpoint/2010/main" val="2005472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974217" y="2402312"/>
            <a:ext cx="2984887" cy="914193"/>
          </a:xfrm>
        </p:spPr>
        <p:txBody>
          <a:bodyPr/>
          <a:lstStyle>
            <a:lvl1pPr algn="l">
              <a:defRPr/>
            </a:lvl1pPr>
          </a:lstStyle>
          <a:p>
            <a:r>
              <a:rPr lang="en-US" dirty="0"/>
              <a:t>Insert your Workshop Session Title here</a:t>
            </a:r>
          </a:p>
        </p:txBody>
      </p:sp>
      <p:sp>
        <p:nvSpPr>
          <p:cNvPr id="3" name="Subtitle 2"/>
          <p:cNvSpPr>
            <a:spLocks noGrp="1"/>
          </p:cNvSpPr>
          <p:nvPr>
            <p:ph type="subTitle" idx="1" hasCustomPrompt="1"/>
          </p:nvPr>
        </p:nvSpPr>
        <p:spPr>
          <a:xfrm>
            <a:off x="3974217" y="3686027"/>
            <a:ext cx="2984887" cy="942795"/>
          </a:xfrm>
        </p:spPr>
        <p:txBody>
          <a:bodyPr>
            <a:noAutofit/>
          </a:bodyPr>
          <a:lstStyle>
            <a:lvl1pPr marL="0" indent="0" algn="l">
              <a:buNone/>
              <a:defRPr sz="2000" i="1">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Insert your organization’s name here</a:t>
            </a:r>
          </a:p>
        </p:txBody>
      </p:sp>
      <p:pic>
        <p:nvPicPr>
          <p:cNvPr id="6" name="Picture 5">
            <a:extLst>
              <a:ext uri="{FF2B5EF4-FFF2-40B4-BE49-F238E27FC236}">
                <a16:creationId xmlns:a16="http://schemas.microsoft.com/office/drawing/2014/main" id="{0C2C3169-2405-48A2-8216-62645496D3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6434" y="2971903"/>
            <a:ext cx="2787723" cy="914193"/>
          </a:xfrm>
          <a:prstGeom prst="rect">
            <a:avLst/>
          </a:prstGeom>
        </p:spPr>
      </p:pic>
    </p:spTree>
    <p:extLst>
      <p:ext uri="{BB962C8B-B14F-4D97-AF65-F5344CB8AC3E}">
        <p14:creationId xmlns:p14="http://schemas.microsoft.com/office/powerpoint/2010/main" val="2263690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8332837-9556-4277-9930-AA7DFB8CC862}"/>
              </a:ext>
            </a:extLst>
          </p:cNvPr>
          <p:cNvSpPr>
            <a:spLocks noGrp="1"/>
          </p:cNvSpPr>
          <p:nvPr>
            <p:ph type="pic" sz="quarter" idx="10"/>
          </p:nvPr>
        </p:nvSpPr>
        <p:spPr>
          <a:xfrm>
            <a:off x="1" y="5809958"/>
            <a:ext cx="1191816" cy="1048043"/>
          </a:xfrm>
        </p:spPr>
        <p:txBody>
          <a:bodyPr/>
          <a:lstStyle/>
          <a:p>
            <a:r>
              <a:rPr lang="en-US"/>
              <a:t>Click icon to add picture</a:t>
            </a:r>
            <a:endParaRPr lang="en-IE" dirty="0"/>
          </a:p>
        </p:txBody>
      </p:sp>
      <p:pic>
        <p:nvPicPr>
          <p:cNvPr id="7" name="Picture 6">
            <a:extLst>
              <a:ext uri="{FF2B5EF4-FFF2-40B4-BE49-F238E27FC236}">
                <a16:creationId xmlns:a16="http://schemas.microsoft.com/office/drawing/2014/main" id="{6C97B3CB-B987-4DE9-B99F-62535CFFF49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9808" y="6025993"/>
            <a:ext cx="2012337" cy="659915"/>
          </a:xfrm>
          <a:prstGeom prst="rect">
            <a:avLst/>
          </a:prstGeom>
        </p:spPr>
      </p:pic>
    </p:spTree>
    <p:extLst>
      <p:ext uri="{BB962C8B-B14F-4D97-AF65-F5344CB8AC3E}">
        <p14:creationId xmlns:p14="http://schemas.microsoft.com/office/powerpoint/2010/main" val="18602502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2" y="274639"/>
            <a:ext cx="5167339"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585818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8" r:id="rId5"/>
    <p:sldLayoutId id="2147483667" r:id="rId6"/>
  </p:sldLayoutIdLst>
  <p:txStyles>
    <p:titleStyle>
      <a:lvl1pPr algn="l" defTabSz="457189" rtl="0" eaLnBrk="1" latinLnBrk="0" hangingPunct="1">
        <a:spcBef>
          <a:spcPct val="0"/>
        </a:spcBef>
        <a:buNone/>
        <a:defRPr sz="2800" kern="1200">
          <a:solidFill>
            <a:schemeClr val="tx1"/>
          </a:solidFill>
          <a:latin typeface="Arial"/>
          <a:ea typeface="+mj-ea"/>
          <a:cs typeface="Arial"/>
        </a:defRPr>
      </a:lvl1pPr>
    </p:titleStyle>
    <p:bodyStyle>
      <a:lvl1pPr marL="457189" indent="-457189" algn="l" defTabSz="457189" rtl="0" eaLnBrk="1" latinLnBrk="0" hangingPunct="1">
        <a:spcBef>
          <a:spcPct val="20000"/>
        </a:spcBef>
        <a:buClr>
          <a:srgbClr val="800080"/>
        </a:buClr>
        <a:buSzPct val="50000"/>
        <a:buFont typeface="Wingdings" charset="2"/>
        <a:buChar char="u"/>
        <a:defRPr sz="2400" kern="1200">
          <a:solidFill>
            <a:schemeClr val="tx1"/>
          </a:solidFill>
          <a:latin typeface="Arial"/>
          <a:ea typeface="+mn-ea"/>
          <a:cs typeface="Arial"/>
        </a:defRPr>
      </a:lvl1pPr>
      <a:lvl2pPr marL="800080" indent="-342892" algn="l" defTabSz="457189" rtl="0" eaLnBrk="1" latinLnBrk="0" hangingPunct="1">
        <a:spcBef>
          <a:spcPct val="20000"/>
        </a:spcBef>
        <a:buClr>
          <a:srgbClr val="800080"/>
        </a:buClr>
        <a:buSzPct val="50000"/>
        <a:buFont typeface="Wingdings" charset="2"/>
        <a:buChar char="u"/>
        <a:defRPr sz="2000" kern="1200" baseline="0">
          <a:solidFill>
            <a:schemeClr val="tx1">
              <a:lumMod val="50000"/>
              <a:lumOff val="50000"/>
            </a:schemeClr>
          </a:solidFill>
          <a:latin typeface="Arial"/>
          <a:ea typeface="+mn-ea"/>
          <a:cs typeface="Arial"/>
        </a:defRPr>
      </a:lvl2pPr>
      <a:lvl3pPr marL="1257269" indent="-342892" algn="l" defTabSz="457189" rtl="0" eaLnBrk="1" latinLnBrk="0" hangingPunct="1">
        <a:spcBef>
          <a:spcPct val="20000"/>
        </a:spcBef>
        <a:buClr>
          <a:srgbClr val="800080"/>
        </a:buClr>
        <a:buSzPct val="50000"/>
        <a:buFont typeface="Wingdings" charset="2"/>
        <a:buChar char="u"/>
        <a:defRPr sz="1800" kern="1200">
          <a:solidFill>
            <a:schemeClr val="tx1">
              <a:lumMod val="50000"/>
              <a:lumOff val="50000"/>
            </a:schemeClr>
          </a:solidFill>
          <a:latin typeface="Arial"/>
          <a:ea typeface="+mn-ea"/>
          <a:cs typeface="Arial"/>
        </a:defRPr>
      </a:lvl3pPr>
      <a:lvl4pPr marL="1371566" indent="0" algn="l" defTabSz="457189" rtl="0" eaLnBrk="1" latinLnBrk="0" hangingPunct="1">
        <a:spcBef>
          <a:spcPct val="20000"/>
        </a:spcBef>
        <a:buFont typeface="Arial"/>
        <a:buNone/>
        <a:defRPr sz="1600" kern="1200">
          <a:solidFill>
            <a:schemeClr val="tx1">
              <a:lumMod val="50000"/>
              <a:lumOff val="50000"/>
            </a:schemeClr>
          </a:solidFill>
          <a:latin typeface="Arial"/>
          <a:ea typeface="+mn-ea"/>
          <a:cs typeface="Arial"/>
        </a:defRPr>
      </a:lvl4pPr>
      <a:lvl5pPr marL="1828754" indent="0" algn="l" defTabSz="457189" rtl="0" eaLnBrk="1" latinLnBrk="0" hangingPunct="1">
        <a:spcBef>
          <a:spcPct val="20000"/>
        </a:spcBef>
        <a:buFont typeface="Arial"/>
        <a:buNone/>
        <a:defRPr sz="1600" kern="1200">
          <a:solidFill>
            <a:schemeClr val="tx1">
              <a:lumMod val="50000"/>
              <a:lumOff val="50000"/>
            </a:schemeClr>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hyperlink" Target="http://www.greeneatz.com/foods-carbon-footprint.html"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hyperlink" Target="https://www.google.ie/maps/place/Mizen+Head/@53.3698907,-10.1375256,6.99z/data=!4m5!3m4!1s0x484586326e46b60b:0x3c3bf40659f7fbc9!8m2!3d51.4522222!4d-9.8188889?hl=en-GB"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footprint.wwf.org.uk/" TargetMode="Externa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video" Target="https://www.youtube.com/embed/1dClVxH0GJs" TargetMode="Externa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hyperlink" Target="https://www.seai.ie/teaching-sustainability/post-primary-school/energy-in-action/"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mailto:schools@seai.ie" TargetMode="External"/><Relationship Id="rId2" Type="http://schemas.openxmlformats.org/officeDocument/2006/relationships/hyperlink" Target="http://www.seai.ie/" TargetMode="Externa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video" Target="https://www.youtube.com/embed/xPgqCnZ8Zec" TargetMode="Externa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7578F9-D0ED-4CC4-97A0-F6E2914BF5AA}"/>
              </a:ext>
            </a:extLst>
          </p:cNvPr>
          <p:cNvSpPr>
            <a:spLocks noGrp="1"/>
          </p:cNvSpPr>
          <p:nvPr>
            <p:ph type="ctrTitle"/>
          </p:nvPr>
        </p:nvSpPr>
        <p:spPr>
          <a:xfrm>
            <a:off x="991173" y="3963884"/>
            <a:ext cx="6398977" cy="1432575"/>
          </a:xfrm>
        </p:spPr>
        <p:txBody>
          <a:bodyPr>
            <a:normAutofit fontScale="90000"/>
          </a:bodyPr>
          <a:lstStyle/>
          <a:p>
            <a:r>
              <a:rPr lang="en-IE" dirty="0"/>
              <a:t/>
            </a:r>
            <a:br>
              <a:rPr lang="en-IE" dirty="0"/>
            </a:br>
            <a:r>
              <a:rPr lang="en-IE" sz="3200" dirty="0"/>
              <a:t>The Health and Wealth of our Oceans</a:t>
            </a:r>
            <a:endParaRPr lang="en-IE" sz="2400" dirty="0"/>
          </a:p>
        </p:txBody>
      </p:sp>
    </p:spTree>
    <p:extLst>
      <p:ext uri="{BB962C8B-B14F-4D97-AF65-F5344CB8AC3E}">
        <p14:creationId xmlns:p14="http://schemas.microsoft.com/office/powerpoint/2010/main" val="17186847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C2EA4F5-A90D-409A-A1B8-0F8FCAA5201F}"/>
              </a:ext>
            </a:extLst>
          </p:cNvPr>
          <p:cNvSpPr>
            <a:spLocks noGrp="1"/>
          </p:cNvSpPr>
          <p:nvPr>
            <p:ph type="title"/>
          </p:nvPr>
        </p:nvSpPr>
        <p:spPr/>
        <p:txBody>
          <a:bodyPr/>
          <a:lstStyle/>
          <a:p>
            <a:r>
              <a:rPr lang="en-IE" dirty="0"/>
              <a:t>Carbon Footprint</a:t>
            </a:r>
          </a:p>
        </p:txBody>
      </p:sp>
      <p:sp>
        <p:nvSpPr>
          <p:cNvPr id="11" name="Content Placeholder 10">
            <a:extLst>
              <a:ext uri="{FF2B5EF4-FFF2-40B4-BE49-F238E27FC236}">
                <a16:creationId xmlns:a16="http://schemas.microsoft.com/office/drawing/2014/main" id="{2FB269D0-4A69-4314-9368-03C556EA6F48}"/>
              </a:ext>
            </a:extLst>
          </p:cNvPr>
          <p:cNvSpPr>
            <a:spLocks noGrp="1"/>
          </p:cNvSpPr>
          <p:nvPr>
            <p:ph idx="1"/>
          </p:nvPr>
        </p:nvSpPr>
        <p:spPr>
          <a:xfrm>
            <a:off x="457200" y="1430214"/>
            <a:ext cx="8229600" cy="4761036"/>
          </a:xfrm>
        </p:spPr>
        <p:txBody>
          <a:bodyPr>
            <a:normAutofit/>
          </a:bodyPr>
          <a:lstStyle/>
          <a:p>
            <a:pPr marL="0" indent="0">
              <a:buNone/>
            </a:pPr>
            <a:endParaRPr lang="en-IE" dirty="0"/>
          </a:p>
          <a:p>
            <a:pPr marL="0" indent="0">
              <a:buNone/>
            </a:pPr>
            <a:endParaRPr lang="en-IE" dirty="0"/>
          </a:p>
          <a:p>
            <a:pPr marL="0" indent="0">
              <a:buNone/>
            </a:pPr>
            <a:endParaRPr lang="en-IE" dirty="0"/>
          </a:p>
          <a:p>
            <a:pPr marL="0" indent="0">
              <a:buNone/>
            </a:pPr>
            <a:endParaRPr lang="en-IE" dirty="0"/>
          </a:p>
          <a:p>
            <a:pPr marL="0" indent="0">
              <a:buNone/>
            </a:pPr>
            <a:endParaRPr lang="en-IE" dirty="0"/>
          </a:p>
          <a:p>
            <a:pPr marL="0" indent="0">
              <a:buNone/>
            </a:pPr>
            <a:endParaRPr lang="en-IE" sz="1200" dirty="0"/>
          </a:p>
          <a:p>
            <a:pPr marL="0" indent="0">
              <a:buNone/>
            </a:pPr>
            <a:endParaRPr lang="en-IE" sz="1200" dirty="0"/>
          </a:p>
          <a:p>
            <a:pPr marL="0" indent="0">
              <a:buNone/>
            </a:pPr>
            <a:r>
              <a:rPr lang="en-IE" sz="1200" dirty="0"/>
              <a:t>Source: </a:t>
            </a:r>
            <a:r>
              <a:rPr lang="en-IE" sz="1200" dirty="0">
                <a:hlinkClick r:id="rId3"/>
              </a:rPr>
              <a:t>http://www.greeneatz.com/foods-carbon-footprint.html</a:t>
            </a:r>
            <a:endParaRPr lang="en-IE" sz="1200" dirty="0"/>
          </a:p>
          <a:p>
            <a:pPr marL="0" indent="0">
              <a:buNone/>
            </a:pPr>
            <a:endParaRPr lang="en-IE" sz="1200" dirty="0"/>
          </a:p>
        </p:txBody>
      </p:sp>
      <p:graphicFrame>
        <p:nvGraphicFramePr>
          <p:cNvPr id="2" name="Picture Placeholder 1"/>
          <p:cNvGraphicFramePr>
            <a:graphicFrameLocks noGrp="1"/>
          </p:cNvGraphicFramePr>
          <p:nvPr>
            <p:ph type="pic" sz="quarter" idx="13"/>
            <p:extLst>
              <p:ext uri="{D42A27DB-BD31-4B8C-83A1-F6EECF244321}">
                <p14:modId xmlns:p14="http://schemas.microsoft.com/office/powerpoint/2010/main" val="443266986"/>
              </p:ext>
            </p:extLst>
          </p:nvPr>
        </p:nvGraphicFramePr>
        <p:xfrm>
          <a:off x="1015123" y="1319732"/>
          <a:ext cx="6541476" cy="2099115"/>
        </p:xfrm>
        <a:graphic>
          <a:graphicData uri="http://schemas.openxmlformats.org/drawingml/2006/table">
            <a:tbl>
              <a:tblPr firstRow="1" bandRow="1">
                <a:tableStyleId>{5C22544A-7EE6-4342-B048-85BDC9FD1C3A}</a:tableStyleId>
              </a:tblPr>
              <a:tblGrid>
                <a:gridCol w="2180492">
                  <a:extLst>
                    <a:ext uri="{9D8B030D-6E8A-4147-A177-3AD203B41FA5}">
                      <a16:colId xmlns:a16="http://schemas.microsoft.com/office/drawing/2014/main" val="20000"/>
                    </a:ext>
                  </a:extLst>
                </a:gridCol>
                <a:gridCol w="2180492">
                  <a:extLst>
                    <a:ext uri="{9D8B030D-6E8A-4147-A177-3AD203B41FA5}">
                      <a16:colId xmlns:a16="http://schemas.microsoft.com/office/drawing/2014/main" val="20001"/>
                    </a:ext>
                  </a:extLst>
                </a:gridCol>
                <a:gridCol w="2180492">
                  <a:extLst>
                    <a:ext uri="{9D8B030D-6E8A-4147-A177-3AD203B41FA5}">
                      <a16:colId xmlns:a16="http://schemas.microsoft.com/office/drawing/2014/main" val="20002"/>
                    </a:ext>
                  </a:extLst>
                </a:gridCol>
              </a:tblGrid>
              <a:tr h="486345">
                <a:tc>
                  <a:txBody>
                    <a:bodyPr/>
                    <a:lstStyle/>
                    <a:p>
                      <a:endParaRPr lang="en-IE" dirty="0"/>
                    </a:p>
                  </a:txBody>
                  <a:tcPr/>
                </a:tc>
                <a:tc>
                  <a:txBody>
                    <a:bodyPr/>
                    <a:lstStyle/>
                    <a:p>
                      <a:r>
                        <a:rPr lang="en-IE" dirty="0"/>
                        <a:t>CO</a:t>
                      </a:r>
                      <a:r>
                        <a:rPr lang="en-IE" baseline="-25000" dirty="0"/>
                        <a:t>2</a:t>
                      </a:r>
                      <a:r>
                        <a:rPr lang="en-IE" dirty="0"/>
                        <a:t> equivalent (kg)</a:t>
                      </a:r>
                    </a:p>
                  </a:txBody>
                  <a:tcPr/>
                </a:tc>
                <a:tc>
                  <a:txBody>
                    <a:bodyPr/>
                    <a:lstStyle/>
                    <a:p>
                      <a:r>
                        <a:rPr lang="en-IE" dirty="0"/>
                        <a:t>Equivalent car</a:t>
                      </a:r>
                      <a:r>
                        <a:rPr lang="en-IE" baseline="0" dirty="0"/>
                        <a:t> travel</a:t>
                      </a:r>
                      <a:r>
                        <a:rPr lang="en-IE" dirty="0"/>
                        <a:t> in kms (petrol car)</a:t>
                      </a:r>
                    </a:p>
                  </a:txBody>
                  <a:tcPr/>
                </a:tc>
                <a:extLst>
                  <a:ext uri="{0D108BD9-81ED-4DB2-BD59-A6C34878D82A}">
                    <a16:rowId xmlns:a16="http://schemas.microsoft.com/office/drawing/2014/main" val="10000"/>
                  </a:ext>
                </a:extLst>
              </a:tr>
              <a:tr h="486345">
                <a:tc>
                  <a:txBody>
                    <a:bodyPr/>
                    <a:lstStyle/>
                    <a:p>
                      <a:r>
                        <a:rPr lang="en-IE" dirty="0"/>
                        <a:t>1kg Beef</a:t>
                      </a:r>
                    </a:p>
                  </a:txBody>
                  <a:tcPr/>
                </a:tc>
                <a:tc>
                  <a:txBody>
                    <a:bodyPr/>
                    <a:lstStyle/>
                    <a:p>
                      <a:r>
                        <a:rPr lang="en-IE" dirty="0"/>
                        <a:t>27</a:t>
                      </a:r>
                    </a:p>
                  </a:txBody>
                  <a:tcPr/>
                </a:tc>
                <a:tc>
                  <a:txBody>
                    <a:bodyPr/>
                    <a:lstStyle/>
                    <a:p>
                      <a:r>
                        <a:rPr lang="en-IE" dirty="0"/>
                        <a:t>101.4</a:t>
                      </a:r>
                    </a:p>
                  </a:txBody>
                  <a:tcPr/>
                </a:tc>
                <a:extLst>
                  <a:ext uri="{0D108BD9-81ED-4DB2-BD59-A6C34878D82A}">
                    <a16:rowId xmlns:a16="http://schemas.microsoft.com/office/drawing/2014/main" val="10001"/>
                  </a:ext>
                </a:extLst>
              </a:tr>
              <a:tr h="486345">
                <a:tc>
                  <a:txBody>
                    <a:bodyPr/>
                    <a:lstStyle/>
                    <a:p>
                      <a:r>
                        <a:rPr lang="en-IE" dirty="0"/>
                        <a:t>1kg</a:t>
                      </a:r>
                      <a:r>
                        <a:rPr lang="en-IE" baseline="0" dirty="0"/>
                        <a:t> Chicken</a:t>
                      </a:r>
                      <a:endParaRPr lang="en-IE" dirty="0"/>
                    </a:p>
                  </a:txBody>
                  <a:tcPr/>
                </a:tc>
                <a:tc>
                  <a:txBody>
                    <a:bodyPr/>
                    <a:lstStyle/>
                    <a:p>
                      <a:r>
                        <a:rPr lang="en-IE" dirty="0"/>
                        <a:t>6.9</a:t>
                      </a:r>
                    </a:p>
                  </a:txBody>
                  <a:tcPr/>
                </a:tc>
                <a:tc>
                  <a:txBody>
                    <a:bodyPr/>
                    <a:lstStyle/>
                    <a:p>
                      <a:r>
                        <a:rPr lang="en-IE" dirty="0"/>
                        <a:t>25.8</a:t>
                      </a:r>
                    </a:p>
                  </a:txBody>
                  <a:tcPr/>
                </a:tc>
                <a:extLst>
                  <a:ext uri="{0D108BD9-81ED-4DB2-BD59-A6C34878D82A}">
                    <a16:rowId xmlns:a16="http://schemas.microsoft.com/office/drawing/2014/main" val="10002"/>
                  </a:ext>
                </a:extLst>
              </a:tr>
              <a:tr h="486345">
                <a:tc>
                  <a:txBody>
                    <a:bodyPr/>
                    <a:lstStyle/>
                    <a:p>
                      <a:r>
                        <a:rPr lang="en-IE" dirty="0"/>
                        <a:t>1 kg Vegetables</a:t>
                      </a:r>
                    </a:p>
                  </a:txBody>
                  <a:tcPr/>
                </a:tc>
                <a:tc>
                  <a:txBody>
                    <a:bodyPr/>
                    <a:lstStyle/>
                    <a:p>
                      <a:r>
                        <a:rPr lang="en-IE" dirty="0"/>
                        <a:t>2</a:t>
                      </a:r>
                    </a:p>
                  </a:txBody>
                  <a:tcPr/>
                </a:tc>
                <a:tc>
                  <a:txBody>
                    <a:bodyPr/>
                    <a:lstStyle/>
                    <a:p>
                      <a:r>
                        <a:rPr lang="en-IE" dirty="0"/>
                        <a:t>7.2</a:t>
                      </a:r>
                    </a:p>
                  </a:txBody>
                  <a:tcPr/>
                </a:tc>
                <a:extLst>
                  <a:ext uri="{0D108BD9-81ED-4DB2-BD59-A6C34878D82A}">
                    <a16:rowId xmlns:a16="http://schemas.microsoft.com/office/drawing/2014/main" val="10003"/>
                  </a:ext>
                </a:extLst>
              </a:tr>
            </a:tbl>
          </a:graphicData>
        </a:graphic>
      </p:graphicFrame>
      <p:sp>
        <p:nvSpPr>
          <p:cNvPr id="6" name="TextBox 5"/>
          <p:cNvSpPr txBox="1"/>
          <p:nvPr/>
        </p:nvSpPr>
        <p:spPr>
          <a:xfrm>
            <a:off x="1834662" y="6398695"/>
            <a:ext cx="6154615" cy="369332"/>
          </a:xfrm>
          <a:prstGeom prst="rect">
            <a:avLst/>
          </a:prstGeom>
          <a:noFill/>
        </p:spPr>
        <p:txBody>
          <a:bodyPr wrap="square" rtlCol="0">
            <a:spAutoFit/>
          </a:bodyPr>
          <a:lstStyle/>
          <a:p>
            <a:r>
              <a:rPr lang="en-IE" dirty="0">
                <a:hlinkClick r:id="rId4"/>
              </a:rPr>
              <a:t>Google Maps </a:t>
            </a:r>
            <a:endParaRPr lang="en-IE" dirty="0"/>
          </a:p>
        </p:txBody>
      </p:sp>
      <p:pic>
        <p:nvPicPr>
          <p:cNvPr id="2050" name="Picture 2" descr="Image result for small change big difference cartoon climate change">
            <a:extLst>
              <a:ext uri="{FF2B5EF4-FFF2-40B4-BE49-F238E27FC236}">
                <a16:creationId xmlns:a16="http://schemas.microsoft.com/office/drawing/2014/main" id="{D8A084C8-B525-4368-9561-E635E5A64A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664634"/>
            <a:ext cx="9144000" cy="2575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02497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353635117"/>
              </p:ext>
            </p:extLst>
          </p:nvPr>
        </p:nvGraphicFramePr>
        <p:xfrm>
          <a:off x="1524000" y="1397000"/>
          <a:ext cx="6096000" cy="286512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endParaRPr lang="en-IE" dirty="0"/>
                    </a:p>
                  </a:txBody>
                  <a:tcPr/>
                </a:tc>
                <a:tc>
                  <a:txBody>
                    <a:bodyPr/>
                    <a:lstStyle/>
                    <a:p>
                      <a:r>
                        <a:rPr lang="en-IE" dirty="0"/>
                        <a:t>CO</a:t>
                      </a:r>
                      <a:r>
                        <a:rPr lang="en-IE" baseline="-25000" dirty="0"/>
                        <a:t>2</a:t>
                      </a:r>
                      <a:r>
                        <a:rPr lang="en-IE" dirty="0"/>
                        <a:t> equivalent (kg)</a:t>
                      </a:r>
                    </a:p>
                  </a:txBody>
                  <a:tcPr/>
                </a:tc>
                <a:tc>
                  <a:txBody>
                    <a:bodyPr/>
                    <a:lstStyle/>
                    <a:p>
                      <a:r>
                        <a:rPr lang="en-IE" dirty="0"/>
                        <a:t>Equivalent petrol car</a:t>
                      </a:r>
                      <a:r>
                        <a:rPr lang="en-IE" baseline="0" dirty="0"/>
                        <a:t> travel</a:t>
                      </a:r>
                      <a:r>
                        <a:rPr lang="en-IE" dirty="0"/>
                        <a:t> (</a:t>
                      </a:r>
                      <a:r>
                        <a:rPr lang="en-IE" baseline="0" dirty="0"/>
                        <a:t>km)</a:t>
                      </a:r>
                      <a:endParaRPr lang="en-IE" dirty="0"/>
                    </a:p>
                  </a:txBody>
                  <a:tcPr/>
                </a:tc>
                <a:extLst>
                  <a:ext uri="{0D108BD9-81ED-4DB2-BD59-A6C34878D82A}">
                    <a16:rowId xmlns:a16="http://schemas.microsoft.com/office/drawing/2014/main" val="10000"/>
                  </a:ext>
                </a:extLst>
              </a:tr>
              <a:tr h="370840">
                <a:tc>
                  <a:txBody>
                    <a:bodyPr/>
                    <a:lstStyle/>
                    <a:p>
                      <a:r>
                        <a:rPr lang="en-IE" dirty="0"/>
                        <a:t>1 x Beef Burger</a:t>
                      </a:r>
                    </a:p>
                  </a:txBody>
                  <a:tcPr/>
                </a:tc>
                <a:tc>
                  <a:txBody>
                    <a:bodyPr/>
                    <a:lstStyle/>
                    <a:p>
                      <a:r>
                        <a:rPr lang="en-IE" dirty="0"/>
                        <a:t>3.4</a:t>
                      </a:r>
                    </a:p>
                  </a:txBody>
                  <a:tcPr/>
                </a:tc>
                <a:tc>
                  <a:txBody>
                    <a:bodyPr/>
                    <a:lstStyle/>
                    <a:p>
                      <a:r>
                        <a:rPr lang="en-IE" dirty="0"/>
                        <a:t>12.6</a:t>
                      </a:r>
                    </a:p>
                  </a:txBody>
                  <a:tcPr/>
                </a:tc>
                <a:extLst>
                  <a:ext uri="{0D108BD9-81ED-4DB2-BD59-A6C34878D82A}">
                    <a16:rowId xmlns:a16="http://schemas.microsoft.com/office/drawing/2014/main" val="10001"/>
                  </a:ext>
                </a:extLst>
              </a:tr>
              <a:tr h="370840">
                <a:tc>
                  <a:txBody>
                    <a:bodyPr/>
                    <a:lstStyle/>
                    <a:p>
                      <a:r>
                        <a:rPr lang="en-IE" dirty="0"/>
                        <a:t>1 x Chicken Burger</a:t>
                      </a:r>
                    </a:p>
                  </a:txBody>
                  <a:tcPr/>
                </a:tc>
                <a:tc>
                  <a:txBody>
                    <a:bodyPr/>
                    <a:lstStyle/>
                    <a:p>
                      <a:r>
                        <a:rPr lang="en-IE" dirty="0"/>
                        <a:t>0.9</a:t>
                      </a:r>
                    </a:p>
                  </a:txBody>
                  <a:tcPr/>
                </a:tc>
                <a:tc>
                  <a:txBody>
                    <a:bodyPr/>
                    <a:lstStyle/>
                    <a:p>
                      <a:r>
                        <a:rPr lang="en-IE" dirty="0"/>
                        <a:t>3.2</a:t>
                      </a:r>
                    </a:p>
                  </a:txBody>
                  <a:tcPr/>
                </a:tc>
                <a:extLst>
                  <a:ext uri="{0D108BD9-81ED-4DB2-BD59-A6C34878D82A}">
                    <a16:rowId xmlns:a16="http://schemas.microsoft.com/office/drawing/2014/main" val="10002"/>
                  </a:ext>
                </a:extLst>
              </a:tr>
              <a:tr h="370840">
                <a:tc>
                  <a:txBody>
                    <a:bodyPr/>
                    <a:lstStyle/>
                    <a:p>
                      <a:r>
                        <a:rPr lang="en-IE" dirty="0"/>
                        <a:t>1 x Veggie Burger</a:t>
                      </a:r>
                    </a:p>
                  </a:txBody>
                  <a:tcPr/>
                </a:tc>
                <a:tc>
                  <a:txBody>
                    <a:bodyPr/>
                    <a:lstStyle/>
                    <a:p>
                      <a:r>
                        <a:rPr lang="en-IE" dirty="0"/>
                        <a:t>0.25</a:t>
                      </a:r>
                    </a:p>
                  </a:txBody>
                  <a:tcPr/>
                </a:tc>
                <a:tc>
                  <a:txBody>
                    <a:bodyPr/>
                    <a:lstStyle/>
                    <a:p>
                      <a:r>
                        <a:rPr lang="en-IE" dirty="0"/>
                        <a:t>0.9</a:t>
                      </a:r>
                    </a:p>
                  </a:txBody>
                  <a:tcPr/>
                </a:tc>
                <a:extLst>
                  <a:ext uri="{0D108BD9-81ED-4DB2-BD59-A6C34878D82A}">
                    <a16:rowId xmlns:a16="http://schemas.microsoft.com/office/drawing/2014/main" val="10003"/>
                  </a:ext>
                </a:extLst>
              </a:tr>
              <a:tr h="370840">
                <a:tc>
                  <a:txBody>
                    <a:bodyPr/>
                    <a:lstStyle/>
                    <a:p>
                      <a:r>
                        <a:rPr lang="en-IE" dirty="0"/>
                        <a:t>52 x Beef Burger</a:t>
                      </a:r>
                    </a:p>
                  </a:txBody>
                  <a:tcPr/>
                </a:tc>
                <a:tc>
                  <a:txBody>
                    <a:bodyPr/>
                    <a:lstStyle/>
                    <a:p>
                      <a:r>
                        <a:rPr lang="en-IE" dirty="0"/>
                        <a:t>176.8</a:t>
                      </a:r>
                    </a:p>
                  </a:txBody>
                  <a:tcPr/>
                </a:tc>
                <a:tc>
                  <a:txBody>
                    <a:bodyPr/>
                    <a:lstStyle/>
                    <a:p>
                      <a:r>
                        <a:rPr lang="en-IE" dirty="0"/>
                        <a:t>655.2</a:t>
                      </a:r>
                    </a:p>
                  </a:txBody>
                  <a:tcPr/>
                </a:tc>
                <a:extLst>
                  <a:ext uri="{0D108BD9-81ED-4DB2-BD59-A6C34878D82A}">
                    <a16:rowId xmlns:a16="http://schemas.microsoft.com/office/drawing/2014/main" val="10004"/>
                  </a:ext>
                </a:extLst>
              </a:tr>
              <a:tr h="370840">
                <a:tc>
                  <a:txBody>
                    <a:bodyPr/>
                    <a:lstStyle/>
                    <a:p>
                      <a:r>
                        <a:rPr lang="en-IE" dirty="0"/>
                        <a:t>52 x Chicken Burger</a:t>
                      </a:r>
                    </a:p>
                  </a:txBody>
                  <a:tcPr/>
                </a:tc>
                <a:tc>
                  <a:txBody>
                    <a:bodyPr/>
                    <a:lstStyle/>
                    <a:p>
                      <a:r>
                        <a:rPr lang="en-IE" dirty="0"/>
                        <a:t>46.8</a:t>
                      </a:r>
                    </a:p>
                  </a:txBody>
                  <a:tcPr/>
                </a:tc>
                <a:tc>
                  <a:txBody>
                    <a:bodyPr/>
                    <a:lstStyle/>
                    <a:p>
                      <a:r>
                        <a:rPr lang="en-IE" dirty="0"/>
                        <a:t>166.4</a:t>
                      </a:r>
                    </a:p>
                  </a:txBody>
                  <a:tcPr/>
                </a:tc>
                <a:extLst>
                  <a:ext uri="{0D108BD9-81ED-4DB2-BD59-A6C34878D82A}">
                    <a16:rowId xmlns:a16="http://schemas.microsoft.com/office/drawing/2014/main" val="10005"/>
                  </a:ext>
                </a:extLst>
              </a:tr>
              <a:tr h="370840">
                <a:tc>
                  <a:txBody>
                    <a:bodyPr/>
                    <a:lstStyle/>
                    <a:p>
                      <a:r>
                        <a:rPr lang="en-IE" dirty="0"/>
                        <a:t>52 x Veggie</a:t>
                      </a:r>
                      <a:r>
                        <a:rPr lang="en-IE" baseline="0" dirty="0"/>
                        <a:t> Burger</a:t>
                      </a:r>
                      <a:endParaRPr lang="en-IE" dirty="0"/>
                    </a:p>
                  </a:txBody>
                  <a:tcPr/>
                </a:tc>
                <a:tc>
                  <a:txBody>
                    <a:bodyPr/>
                    <a:lstStyle/>
                    <a:p>
                      <a:r>
                        <a:rPr lang="en-IE" dirty="0"/>
                        <a:t>13</a:t>
                      </a:r>
                    </a:p>
                  </a:txBody>
                  <a:tcPr/>
                </a:tc>
                <a:tc>
                  <a:txBody>
                    <a:bodyPr/>
                    <a:lstStyle/>
                    <a:p>
                      <a:r>
                        <a:rPr lang="en-IE" dirty="0"/>
                        <a:t>46.8</a:t>
                      </a:r>
                    </a:p>
                  </a:txBody>
                  <a:tcPr/>
                </a:tc>
                <a:extLst>
                  <a:ext uri="{0D108BD9-81ED-4DB2-BD59-A6C34878D82A}">
                    <a16:rowId xmlns:a16="http://schemas.microsoft.com/office/drawing/2014/main" val="10006"/>
                  </a:ext>
                </a:extLst>
              </a:tr>
            </a:tbl>
          </a:graphicData>
        </a:graphic>
      </p:graphicFrame>
      <p:sp>
        <p:nvSpPr>
          <p:cNvPr id="4" name="TextBox 3"/>
          <p:cNvSpPr txBox="1"/>
          <p:nvPr/>
        </p:nvSpPr>
        <p:spPr>
          <a:xfrm>
            <a:off x="1500554" y="4607169"/>
            <a:ext cx="6107723" cy="646331"/>
          </a:xfrm>
          <a:prstGeom prst="rect">
            <a:avLst/>
          </a:prstGeom>
          <a:noFill/>
        </p:spPr>
        <p:txBody>
          <a:bodyPr wrap="square" rtlCol="0">
            <a:spAutoFit/>
          </a:bodyPr>
          <a:lstStyle/>
          <a:p>
            <a:r>
              <a:rPr lang="en-IE" dirty="0"/>
              <a:t>The average petrol car produces 130g/km of CO</a:t>
            </a:r>
            <a:r>
              <a:rPr lang="en-IE" baseline="-25000" dirty="0"/>
              <a:t>2</a:t>
            </a:r>
            <a:r>
              <a:rPr lang="en-IE" dirty="0"/>
              <a:t>, the average electric car produces an average of 60g/km</a:t>
            </a:r>
          </a:p>
        </p:txBody>
      </p:sp>
    </p:spTree>
    <p:extLst>
      <p:ext uri="{BB962C8B-B14F-4D97-AF65-F5344CB8AC3E}">
        <p14:creationId xmlns:p14="http://schemas.microsoft.com/office/powerpoint/2010/main" val="41050868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34816" y="1699847"/>
            <a:ext cx="8902124" cy="3569732"/>
            <a:chOff x="134816" y="1289539"/>
            <a:chExt cx="8902124" cy="3569732"/>
          </a:xfrm>
        </p:grpSpPr>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0060" y="1289539"/>
              <a:ext cx="297688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7023" y="1289539"/>
              <a:ext cx="281753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816" y="1289539"/>
              <a:ext cx="289560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33755" y="4489939"/>
              <a:ext cx="2297722" cy="369332"/>
            </a:xfrm>
            <a:prstGeom prst="rect">
              <a:avLst/>
            </a:prstGeom>
            <a:noFill/>
          </p:spPr>
          <p:txBody>
            <a:bodyPr wrap="square" rtlCol="0">
              <a:spAutoFit/>
            </a:bodyPr>
            <a:lstStyle/>
            <a:p>
              <a:r>
                <a:rPr lang="en-IE" dirty="0"/>
                <a:t>Beef Burger</a:t>
              </a:r>
            </a:p>
          </p:txBody>
        </p:sp>
        <p:sp>
          <p:nvSpPr>
            <p:cNvPr id="7" name="TextBox 6"/>
            <p:cNvSpPr txBox="1"/>
            <p:nvPr/>
          </p:nvSpPr>
          <p:spPr>
            <a:xfrm>
              <a:off x="3137023" y="4489939"/>
              <a:ext cx="2297722" cy="369332"/>
            </a:xfrm>
            <a:prstGeom prst="rect">
              <a:avLst/>
            </a:prstGeom>
            <a:noFill/>
          </p:spPr>
          <p:txBody>
            <a:bodyPr wrap="square" rtlCol="0">
              <a:spAutoFit/>
            </a:bodyPr>
            <a:lstStyle/>
            <a:p>
              <a:r>
                <a:rPr lang="en-IE" dirty="0"/>
                <a:t>Chicken Burger</a:t>
              </a:r>
            </a:p>
          </p:txBody>
        </p:sp>
        <p:sp>
          <p:nvSpPr>
            <p:cNvPr id="8" name="TextBox 7"/>
            <p:cNvSpPr txBox="1"/>
            <p:nvPr/>
          </p:nvSpPr>
          <p:spPr>
            <a:xfrm>
              <a:off x="6060060" y="4489939"/>
              <a:ext cx="2297722" cy="369332"/>
            </a:xfrm>
            <a:prstGeom prst="rect">
              <a:avLst/>
            </a:prstGeom>
            <a:noFill/>
          </p:spPr>
          <p:txBody>
            <a:bodyPr wrap="square" rtlCol="0">
              <a:spAutoFit/>
            </a:bodyPr>
            <a:lstStyle/>
            <a:p>
              <a:r>
                <a:rPr lang="en-IE" dirty="0"/>
                <a:t>Veggie Burger</a:t>
              </a:r>
            </a:p>
          </p:txBody>
        </p:sp>
      </p:grpSp>
    </p:spTree>
    <p:extLst>
      <p:ext uri="{BB962C8B-B14F-4D97-AF65-F5344CB8AC3E}">
        <p14:creationId xmlns:p14="http://schemas.microsoft.com/office/powerpoint/2010/main" val="25797659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C548AC-3B4A-4B86-95F8-B715A5680253}"/>
              </a:ext>
            </a:extLst>
          </p:cNvPr>
          <p:cNvSpPr>
            <a:spLocks noGrp="1"/>
          </p:cNvSpPr>
          <p:nvPr>
            <p:ph type="title"/>
          </p:nvPr>
        </p:nvSpPr>
        <p:spPr>
          <a:xfrm>
            <a:off x="457202" y="274639"/>
            <a:ext cx="5962259" cy="1143000"/>
          </a:xfrm>
        </p:spPr>
        <p:txBody>
          <a:bodyPr/>
          <a:lstStyle/>
          <a:p>
            <a:r>
              <a:rPr lang="en-IE" dirty="0"/>
              <a:t>Make a Change – Personal Choices</a:t>
            </a:r>
          </a:p>
        </p:txBody>
      </p:sp>
      <p:pic>
        <p:nvPicPr>
          <p:cNvPr id="1026" name="Picture 2" descr="Image result for small change big difference cartoon">
            <a:extLst>
              <a:ext uri="{FF2B5EF4-FFF2-40B4-BE49-F238E27FC236}">
                <a16:creationId xmlns:a16="http://schemas.microsoft.com/office/drawing/2014/main" id="{F80E352B-E5CB-4809-B065-3EDD6E8AB7BE}"/>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990" t="13260" r="3543" b="16143"/>
          <a:stretch/>
        </p:blipFill>
        <p:spPr bwMode="auto">
          <a:xfrm>
            <a:off x="341898" y="1417640"/>
            <a:ext cx="8802102" cy="496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5664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7EE999-B90D-487B-BD26-FFAF6B557DCC}"/>
              </a:ext>
            </a:extLst>
          </p:cNvPr>
          <p:cNvSpPr>
            <a:spLocks noGrp="1"/>
          </p:cNvSpPr>
          <p:nvPr>
            <p:ph type="title"/>
          </p:nvPr>
        </p:nvSpPr>
        <p:spPr>
          <a:xfrm>
            <a:off x="904461" y="274639"/>
            <a:ext cx="5466522" cy="1143000"/>
          </a:xfrm>
        </p:spPr>
        <p:txBody>
          <a:bodyPr/>
          <a:lstStyle/>
          <a:p>
            <a:r>
              <a:rPr lang="en-IE" dirty="0" smtClean="0"/>
              <a:t> </a:t>
            </a:r>
            <a:r>
              <a:rPr lang="en-IE" sz="3200" dirty="0" smtClean="0"/>
              <a:t>Carbon </a:t>
            </a:r>
            <a:r>
              <a:rPr lang="en-IE" sz="3200" dirty="0"/>
              <a:t>Footprint Calculator</a:t>
            </a:r>
          </a:p>
        </p:txBody>
      </p:sp>
      <p:sp>
        <p:nvSpPr>
          <p:cNvPr id="5" name="Content Placeholder 4">
            <a:extLst>
              <a:ext uri="{FF2B5EF4-FFF2-40B4-BE49-F238E27FC236}">
                <a16:creationId xmlns:a16="http://schemas.microsoft.com/office/drawing/2014/main" id="{BE70024F-7769-441C-9FD0-AAFA9A0D9375}"/>
              </a:ext>
            </a:extLst>
          </p:cNvPr>
          <p:cNvSpPr>
            <a:spLocks noGrp="1"/>
          </p:cNvSpPr>
          <p:nvPr>
            <p:ph idx="1"/>
          </p:nvPr>
        </p:nvSpPr>
        <p:spPr>
          <a:xfrm>
            <a:off x="457200" y="1417639"/>
            <a:ext cx="8229600" cy="5440361"/>
          </a:xfrm>
        </p:spPr>
        <p:txBody>
          <a:bodyPr>
            <a:normAutofit/>
          </a:bodyPr>
          <a:lstStyle/>
          <a:p>
            <a:r>
              <a:rPr lang="en-IE" dirty="0"/>
              <a:t>What other factors effect your carbon footprint?</a:t>
            </a:r>
          </a:p>
          <a:p>
            <a:endParaRPr lang="en-IE" dirty="0"/>
          </a:p>
          <a:p>
            <a:r>
              <a:rPr lang="en-IE" dirty="0">
                <a:hlinkClick r:id="rId2"/>
              </a:rPr>
              <a:t>https://footprint.wwf.org.uk/</a:t>
            </a:r>
            <a:endParaRPr lang="en-IE" dirty="0"/>
          </a:p>
          <a:p>
            <a:endParaRPr lang="en-IE" dirty="0"/>
          </a:p>
          <a:p>
            <a:pPr marL="0" indent="0">
              <a:buNone/>
            </a:pPr>
            <a:endParaRPr lang="en-IE" dirty="0"/>
          </a:p>
          <a:p>
            <a:endParaRPr lang="en-IE"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7325" y="3157535"/>
            <a:ext cx="6192201" cy="2986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1805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dClVxH0GJs"/>
          <p:cNvPicPr>
            <a:picLocks noGrp="1" noRot="1" noChangeAspect="1"/>
          </p:cNvPicPr>
          <p:nvPr>
            <p:ph idx="1"/>
            <a:videoFile r:link="rId1"/>
          </p:nvPr>
        </p:nvPicPr>
        <p:blipFill>
          <a:blip r:embed="rId4"/>
          <a:stretch>
            <a:fillRect/>
          </a:stretch>
        </p:blipFill>
        <p:spPr>
          <a:xfrm>
            <a:off x="0" y="773859"/>
            <a:ext cx="8911525" cy="5012733"/>
          </a:xfrm>
          <a:prstGeom prst="rect">
            <a:avLst/>
          </a:prstGeom>
        </p:spPr>
      </p:pic>
    </p:spTree>
    <p:extLst>
      <p:ext uri="{BB962C8B-B14F-4D97-AF65-F5344CB8AC3E}">
        <p14:creationId xmlns:p14="http://schemas.microsoft.com/office/powerpoint/2010/main" val="3857275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724" y="1453481"/>
            <a:ext cx="7315199" cy="3991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758462" y="1664677"/>
            <a:ext cx="5322276" cy="12895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sp>
        <p:nvSpPr>
          <p:cNvPr id="5" name="TextBox 4"/>
          <p:cNvSpPr txBox="1"/>
          <p:nvPr/>
        </p:nvSpPr>
        <p:spPr>
          <a:xfrm>
            <a:off x="696791" y="5615354"/>
            <a:ext cx="7485917" cy="338554"/>
          </a:xfrm>
          <a:prstGeom prst="rect">
            <a:avLst/>
          </a:prstGeom>
          <a:noFill/>
        </p:spPr>
        <p:txBody>
          <a:bodyPr wrap="square" rtlCol="0">
            <a:spAutoFit/>
          </a:bodyPr>
          <a:lstStyle/>
          <a:p>
            <a:r>
              <a:rPr lang="en-IE" sz="1600" dirty="0">
                <a:hlinkClick r:id="rId4"/>
              </a:rPr>
              <a:t>https://www.seai.ie/teaching-sustainability/post-primary-school/energy-in-action/</a:t>
            </a:r>
            <a:endParaRPr lang="en-IE" sz="1600" dirty="0"/>
          </a:p>
        </p:txBody>
      </p:sp>
      <p:sp>
        <p:nvSpPr>
          <p:cNvPr id="6" name="Title 3">
            <a:extLst>
              <a:ext uri="{FF2B5EF4-FFF2-40B4-BE49-F238E27FC236}">
                <a16:creationId xmlns:a16="http://schemas.microsoft.com/office/drawing/2014/main" id="{2D7EE999-B90D-487B-BD26-FFAF6B557DCC}"/>
              </a:ext>
            </a:extLst>
          </p:cNvPr>
          <p:cNvSpPr txBox="1">
            <a:spLocks/>
          </p:cNvSpPr>
          <p:nvPr/>
        </p:nvSpPr>
        <p:spPr>
          <a:xfrm>
            <a:off x="904461" y="586154"/>
            <a:ext cx="5466522" cy="1143000"/>
          </a:xfrm>
          <a:prstGeom prst="rect">
            <a:avLst/>
          </a:prstGeom>
        </p:spPr>
        <p:txBody>
          <a:bodyPr/>
          <a:lstStyle>
            <a:lvl1pPr algn="l" defTabSz="457189" rtl="0" eaLnBrk="1" latinLnBrk="0" hangingPunct="1">
              <a:spcBef>
                <a:spcPct val="0"/>
              </a:spcBef>
              <a:buNone/>
              <a:defRPr sz="2800" kern="1200">
                <a:solidFill>
                  <a:schemeClr val="tx1"/>
                </a:solidFill>
                <a:latin typeface="Arial"/>
                <a:ea typeface="+mj-ea"/>
                <a:cs typeface="Arial"/>
              </a:defRPr>
            </a:lvl1pPr>
          </a:lstStyle>
          <a:p>
            <a:r>
              <a:rPr lang="en-IE" dirty="0" smtClean="0"/>
              <a:t> </a:t>
            </a:r>
            <a:r>
              <a:rPr lang="en-IE" sz="3200" dirty="0" smtClean="0"/>
              <a:t>SEAI Resources</a:t>
            </a:r>
            <a:endParaRPr lang="en-IE" sz="3200" dirty="0"/>
          </a:p>
        </p:txBody>
      </p:sp>
    </p:spTree>
    <p:extLst>
      <p:ext uri="{BB962C8B-B14F-4D97-AF65-F5344CB8AC3E}">
        <p14:creationId xmlns:p14="http://schemas.microsoft.com/office/powerpoint/2010/main" val="26153738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452FEC8-5817-4E46-9777-770CB76E55B7}"/>
              </a:ext>
            </a:extLst>
          </p:cNvPr>
          <p:cNvSpPr>
            <a:spLocks noGrp="1"/>
          </p:cNvSpPr>
          <p:nvPr>
            <p:ph type="title"/>
          </p:nvPr>
        </p:nvSpPr>
        <p:spPr/>
        <p:txBody>
          <a:bodyPr/>
          <a:lstStyle/>
          <a:p>
            <a:r>
              <a:rPr lang="en-IE" dirty="0"/>
              <a:t>Your Choice!</a:t>
            </a:r>
          </a:p>
        </p:txBody>
      </p:sp>
      <p:sp>
        <p:nvSpPr>
          <p:cNvPr id="5" name="Content Placeholder 4">
            <a:extLst>
              <a:ext uri="{FF2B5EF4-FFF2-40B4-BE49-F238E27FC236}">
                <a16:creationId xmlns:a16="http://schemas.microsoft.com/office/drawing/2014/main" id="{FC2598F7-CBD1-492F-823D-73CFA37D5F88}"/>
              </a:ext>
            </a:extLst>
          </p:cNvPr>
          <p:cNvSpPr>
            <a:spLocks noGrp="1"/>
          </p:cNvSpPr>
          <p:nvPr>
            <p:ph idx="1"/>
          </p:nvPr>
        </p:nvSpPr>
        <p:spPr>
          <a:xfrm>
            <a:off x="457200" y="1600203"/>
            <a:ext cx="8229600" cy="4349747"/>
          </a:xfrm>
        </p:spPr>
        <p:txBody>
          <a:bodyPr/>
          <a:lstStyle/>
          <a:p>
            <a:r>
              <a:rPr lang="en-IE" dirty="0"/>
              <a:t>What changes will you make to be more sustainable?</a:t>
            </a:r>
            <a:endParaRPr lang="en-IE" b="1" dirty="0"/>
          </a:p>
          <a:p>
            <a:endParaRPr lang="en-IE" b="1" dirty="0"/>
          </a:p>
          <a:p>
            <a:r>
              <a:rPr lang="en-IE" b="1" dirty="0"/>
              <a:t>Sustainable Energy</a:t>
            </a:r>
          </a:p>
          <a:p>
            <a:pPr marL="0" indent="0">
              <a:buNone/>
            </a:pPr>
            <a:r>
              <a:rPr lang="en-IE" dirty="0"/>
              <a:t>“Our vision is for Ireland’s energy to be sustainable, secure, affordable and clean. To achieve this, Ireland must use less energy, move to clean energy, and innovate to create new solutions to meet our energy needs”</a:t>
            </a:r>
          </a:p>
          <a:p>
            <a:pPr marL="0" indent="0">
              <a:buNone/>
            </a:pPr>
            <a:r>
              <a:rPr lang="en-IE" dirty="0"/>
              <a:t>	</a:t>
            </a:r>
            <a:r>
              <a:rPr lang="en-IE" b="1" i="1" dirty="0"/>
              <a:t>SEAI </a:t>
            </a:r>
            <a:endParaRPr lang="en-IE" sz="1400" b="1" dirty="0"/>
          </a:p>
          <a:p>
            <a:endParaRPr lang="en-IE" dirty="0"/>
          </a:p>
        </p:txBody>
      </p:sp>
    </p:spTree>
    <p:extLst>
      <p:ext uri="{BB962C8B-B14F-4D97-AF65-F5344CB8AC3E}">
        <p14:creationId xmlns:p14="http://schemas.microsoft.com/office/powerpoint/2010/main" val="38606204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25E2BD-8DDC-45D7-B897-58F477A0FA86}"/>
              </a:ext>
            </a:extLst>
          </p:cNvPr>
          <p:cNvSpPr>
            <a:spLocks noGrp="1"/>
          </p:cNvSpPr>
          <p:nvPr>
            <p:ph type="title"/>
          </p:nvPr>
        </p:nvSpPr>
        <p:spPr/>
        <p:txBody>
          <a:bodyPr/>
          <a:lstStyle/>
          <a:p>
            <a:r>
              <a:rPr lang="en-IE" dirty="0"/>
              <a:t>Specifications</a:t>
            </a:r>
          </a:p>
        </p:txBody>
      </p:sp>
      <p:sp>
        <p:nvSpPr>
          <p:cNvPr id="5" name="Content Placeholder 4">
            <a:extLst>
              <a:ext uri="{FF2B5EF4-FFF2-40B4-BE49-F238E27FC236}">
                <a16:creationId xmlns:a16="http://schemas.microsoft.com/office/drawing/2014/main" id="{D30A8840-F01F-47B8-B187-A5C046E64477}"/>
              </a:ext>
            </a:extLst>
          </p:cNvPr>
          <p:cNvSpPr>
            <a:spLocks noGrp="1"/>
          </p:cNvSpPr>
          <p:nvPr>
            <p:ph idx="1"/>
          </p:nvPr>
        </p:nvSpPr>
        <p:spPr/>
        <p:txBody>
          <a:bodyPr/>
          <a:lstStyle/>
          <a:p>
            <a:r>
              <a:rPr lang="en-IE" dirty="0"/>
              <a:t>Where could you use some </a:t>
            </a:r>
            <a:r>
              <a:rPr lang="en-IE" dirty="0" smtClean="0"/>
              <a:t>today’s activities in </a:t>
            </a:r>
            <a:r>
              <a:rPr lang="en-IE" dirty="0"/>
              <a:t>you classroom? What outcomes are you covering?</a:t>
            </a:r>
          </a:p>
          <a:p>
            <a:endParaRPr lang="en-IE" dirty="0"/>
          </a:p>
          <a:p>
            <a:r>
              <a:rPr lang="en-IE" dirty="0"/>
              <a:t>Science </a:t>
            </a:r>
            <a:endParaRPr lang="en-IE" dirty="0" smtClean="0"/>
          </a:p>
          <a:p>
            <a:r>
              <a:rPr lang="en-IE" dirty="0" smtClean="0"/>
              <a:t>Maths</a:t>
            </a:r>
            <a:endParaRPr lang="en-IE" dirty="0"/>
          </a:p>
          <a:p>
            <a:r>
              <a:rPr lang="en-IE" dirty="0"/>
              <a:t>Home </a:t>
            </a:r>
            <a:r>
              <a:rPr lang="en-IE" dirty="0" smtClean="0"/>
              <a:t>Economics</a:t>
            </a:r>
          </a:p>
          <a:p>
            <a:r>
              <a:rPr lang="en-IE" dirty="0" smtClean="0"/>
              <a:t>Geography </a:t>
            </a:r>
          </a:p>
        </p:txBody>
      </p:sp>
    </p:spTree>
    <p:extLst>
      <p:ext uri="{BB962C8B-B14F-4D97-AF65-F5344CB8AC3E}">
        <p14:creationId xmlns:p14="http://schemas.microsoft.com/office/powerpoint/2010/main" val="9180083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jc science specification">
            <a:extLst>
              <a:ext uri="{FF2B5EF4-FFF2-40B4-BE49-F238E27FC236}">
                <a16:creationId xmlns:a16="http://schemas.microsoft.com/office/drawing/2014/main" id="{FAE1AF3E-7DD6-4979-97EE-D0DAE2A958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20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09327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55FAD0-8D94-4BE3-892E-3C4294961101}"/>
              </a:ext>
            </a:extLst>
          </p:cNvPr>
          <p:cNvSpPr>
            <a:spLocks noGrp="1"/>
          </p:cNvSpPr>
          <p:nvPr>
            <p:ph type="title"/>
          </p:nvPr>
        </p:nvSpPr>
        <p:spPr/>
        <p:txBody>
          <a:bodyPr/>
          <a:lstStyle/>
          <a:p>
            <a:endParaRPr lang="en-IE" dirty="0"/>
          </a:p>
        </p:txBody>
      </p:sp>
      <p:sp>
        <p:nvSpPr>
          <p:cNvPr id="6" name="Picture Placeholder 5">
            <a:extLst>
              <a:ext uri="{FF2B5EF4-FFF2-40B4-BE49-F238E27FC236}">
                <a16:creationId xmlns:a16="http://schemas.microsoft.com/office/drawing/2014/main" id="{2B95DA04-505E-43FA-A65D-04F8D6F4B5D9}"/>
              </a:ext>
            </a:extLst>
          </p:cNvPr>
          <p:cNvSpPr>
            <a:spLocks noGrp="1"/>
          </p:cNvSpPr>
          <p:nvPr>
            <p:ph type="pic" sz="quarter" idx="13"/>
          </p:nvPr>
        </p:nvSpPr>
        <p:spPr/>
      </p:sp>
      <p:pic>
        <p:nvPicPr>
          <p:cNvPr id="3" name="Aoife Intro">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 y="1"/>
            <a:ext cx="9231681" cy="6858000"/>
          </a:xfrm>
        </p:spPr>
      </p:pic>
    </p:spTree>
    <p:extLst>
      <p:ext uri="{BB962C8B-B14F-4D97-AF65-F5344CB8AC3E}">
        <p14:creationId xmlns:p14="http://schemas.microsoft.com/office/powerpoint/2010/main" val="14568415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Image result for jc maths specification">
            <a:extLst>
              <a:ext uri="{FF2B5EF4-FFF2-40B4-BE49-F238E27FC236}">
                <a16:creationId xmlns:a16="http://schemas.microsoft.com/office/drawing/2014/main" id="{A737C31F-9AA0-45A1-8C8B-F7C0906517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98"/>
            <a:ext cx="9144000" cy="6862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80416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463" y="0"/>
            <a:ext cx="4833937" cy="683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06621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5419" y="0"/>
            <a:ext cx="5249706" cy="6272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07852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C2EA4F5-A90D-409A-A1B8-0F8FCAA5201F}"/>
              </a:ext>
            </a:extLst>
          </p:cNvPr>
          <p:cNvSpPr>
            <a:spLocks noGrp="1"/>
          </p:cNvSpPr>
          <p:nvPr>
            <p:ph type="title"/>
          </p:nvPr>
        </p:nvSpPr>
        <p:spPr/>
        <p:txBody>
          <a:bodyPr/>
          <a:lstStyle/>
          <a:p>
            <a:r>
              <a:rPr lang="en-IE" dirty="0"/>
              <a:t>Learning Outcomes</a:t>
            </a:r>
          </a:p>
        </p:txBody>
      </p:sp>
      <p:sp>
        <p:nvSpPr>
          <p:cNvPr id="11" name="Content Placeholder 10">
            <a:extLst>
              <a:ext uri="{FF2B5EF4-FFF2-40B4-BE49-F238E27FC236}">
                <a16:creationId xmlns:a16="http://schemas.microsoft.com/office/drawing/2014/main" id="{2FB269D0-4A69-4314-9368-03C556EA6F48}"/>
              </a:ext>
            </a:extLst>
          </p:cNvPr>
          <p:cNvSpPr>
            <a:spLocks noGrp="1"/>
          </p:cNvSpPr>
          <p:nvPr>
            <p:ph idx="1"/>
          </p:nvPr>
        </p:nvSpPr>
        <p:spPr>
          <a:xfrm>
            <a:off x="457200" y="1600203"/>
            <a:ext cx="8229600" cy="4226166"/>
          </a:xfrm>
        </p:spPr>
        <p:txBody>
          <a:bodyPr>
            <a:normAutofit fontScale="70000" lnSpcReduction="20000"/>
          </a:bodyPr>
          <a:lstStyle/>
          <a:p>
            <a:pPr lvl="0"/>
            <a:r>
              <a:rPr lang="en-IE" dirty="0"/>
              <a:t>Science EaS7: Illustrate how earth processes and human factors influence the Earth's climate, evaluate effects of climate change and initiatives that attempt to address those effects</a:t>
            </a:r>
          </a:p>
          <a:p>
            <a:pPr lvl="0"/>
            <a:endParaRPr lang="en-IE" dirty="0"/>
          </a:p>
          <a:p>
            <a:pPr lvl="0"/>
            <a:r>
              <a:rPr lang="en-IE" dirty="0"/>
              <a:t>Science CW10: Evaluate how humans contribute to sustainability through the extraction, use, disposal, and recycling of materials</a:t>
            </a:r>
          </a:p>
          <a:p>
            <a:pPr lvl="0"/>
            <a:endParaRPr lang="en-IE" dirty="0"/>
          </a:p>
          <a:p>
            <a:pPr lvl="0"/>
            <a:r>
              <a:rPr lang="en-IE" dirty="0"/>
              <a:t>Home Economics 2.7: Identify how individuals, families and households can contribute to sustainable and responsible living</a:t>
            </a:r>
          </a:p>
          <a:p>
            <a:pPr lvl="0"/>
            <a:endParaRPr lang="en-IE" dirty="0"/>
          </a:p>
          <a:p>
            <a:pPr lvl="0"/>
            <a:r>
              <a:rPr lang="en-IE" dirty="0"/>
              <a:t>Home Economics: 1.15 Investigate the impact of their food choices from an ecological and ethical perspective</a:t>
            </a:r>
          </a:p>
          <a:p>
            <a:pPr lvl="0"/>
            <a:endParaRPr lang="en-IE" dirty="0"/>
          </a:p>
          <a:p>
            <a:pPr lvl="0"/>
            <a:r>
              <a:rPr lang="en-IE" dirty="0"/>
              <a:t>Geography: 2.6 Examine the causes and implications of climate change</a:t>
            </a:r>
          </a:p>
          <a:p>
            <a:pPr lvl="0"/>
            <a:endParaRPr lang="en-IE" dirty="0"/>
          </a:p>
          <a:p>
            <a:pPr lvl="0"/>
            <a:r>
              <a:rPr lang="en-IE" dirty="0"/>
              <a:t>Maths: U.7 make sense of a given problem, and if necessary mathematise a situation</a:t>
            </a:r>
          </a:p>
          <a:p>
            <a:endParaRPr lang="en-IE" dirty="0"/>
          </a:p>
          <a:p>
            <a:endParaRPr lang="en-IE" dirty="0"/>
          </a:p>
        </p:txBody>
      </p:sp>
    </p:spTree>
    <p:extLst>
      <p:ext uri="{BB962C8B-B14F-4D97-AF65-F5344CB8AC3E}">
        <p14:creationId xmlns:p14="http://schemas.microsoft.com/office/powerpoint/2010/main" val="19402689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3168" y="274639"/>
            <a:ext cx="4661373" cy="1143000"/>
          </a:xfrm>
        </p:spPr>
        <p:txBody>
          <a:bodyPr>
            <a:normAutofit/>
          </a:bodyPr>
          <a:lstStyle/>
          <a:p>
            <a:r>
              <a:rPr lang="en-IE" sz="3600" dirty="0" smtClean="0"/>
              <a:t>Stay in touch</a:t>
            </a:r>
            <a:endParaRPr lang="en-IE" sz="3600" dirty="0"/>
          </a:p>
        </p:txBody>
      </p:sp>
      <p:sp>
        <p:nvSpPr>
          <p:cNvPr id="3" name="Content Placeholder 2"/>
          <p:cNvSpPr>
            <a:spLocks noGrp="1"/>
          </p:cNvSpPr>
          <p:nvPr>
            <p:ph idx="1"/>
          </p:nvPr>
        </p:nvSpPr>
        <p:spPr/>
        <p:txBody>
          <a:bodyPr>
            <a:normAutofit lnSpcReduction="10000"/>
          </a:bodyPr>
          <a:lstStyle/>
          <a:p>
            <a:r>
              <a:rPr lang="en-IE" sz="2800" dirty="0" smtClean="0"/>
              <a:t>Sign up to our e-newsletter </a:t>
            </a:r>
          </a:p>
          <a:p>
            <a:endParaRPr lang="en-IE" sz="2800" dirty="0" smtClean="0"/>
          </a:p>
          <a:p>
            <a:r>
              <a:rPr lang="en-IE" sz="2800" dirty="0" smtClean="0"/>
              <a:t>Visit our website </a:t>
            </a:r>
            <a:r>
              <a:rPr lang="en-IE" sz="2800" dirty="0" smtClean="0">
                <a:hlinkClick r:id="rId2"/>
              </a:rPr>
              <a:t>www.seai.ie</a:t>
            </a:r>
            <a:r>
              <a:rPr lang="en-IE" sz="2800" dirty="0" smtClean="0"/>
              <a:t> </a:t>
            </a:r>
          </a:p>
          <a:p>
            <a:endParaRPr lang="en-IE" sz="2800" dirty="0"/>
          </a:p>
          <a:p>
            <a:endParaRPr lang="en-IE" sz="2800" dirty="0" smtClean="0"/>
          </a:p>
          <a:p>
            <a:endParaRPr lang="en-IE" dirty="0" smtClean="0"/>
          </a:p>
          <a:p>
            <a:endParaRPr lang="en-IE" dirty="0"/>
          </a:p>
          <a:p>
            <a:r>
              <a:rPr lang="en-IE" dirty="0" smtClean="0"/>
              <a:t>Contact </a:t>
            </a:r>
            <a:r>
              <a:rPr lang="en-IE" dirty="0" smtClean="0">
                <a:hlinkClick r:id="rId3"/>
              </a:rPr>
              <a:t>schools@seai.ie</a:t>
            </a:r>
            <a:r>
              <a:rPr lang="en-IE" dirty="0" smtClean="0"/>
              <a:t> </a:t>
            </a: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212071" y="3788254"/>
            <a:ext cx="1828800" cy="55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1" descr="C:\Users\acannon\Pictures\twitter 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5272" y="3615153"/>
            <a:ext cx="895475" cy="905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5198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14CAA9-CCDE-42C4-9E98-6E5949C1B454}"/>
              </a:ext>
            </a:extLst>
          </p:cNvPr>
          <p:cNvSpPr>
            <a:spLocks noGrp="1"/>
          </p:cNvSpPr>
          <p:nvPr>
            <p:ph type="title"/>
          </p:nvPr>
        </p:nvSpPr>
        <p:spPr/>
        <p:txBody>
          <a:bodyPr/>
          <a:lstStyle/>
          <a:p>
            <a:r>
              <a:rPr lang="en-IE" dirty="0"/>
              <a:t>Sustainable Energy</a:t>
            </a:r>
          </a:p>
        </p:txBody>
      </p:sp>
      <p:sp>
        <p:nvSpPr>
          <p:cNvPr id="5" name="Content Placeholder 4">
            <a:extLst>
              <a:ext uri="{FF2B5EF4-FFF2-40B4-BE49-F238E27FC236}">
                <a16:creationId xmlns:a16="http://schemas.microsoft.com/office/drawing/2014/main" id="{001DC830-D1ED-4C35-9734-83898106A9B9}"/>
              </a:ext>
            </a:extLst>
          </p:cNvPr>
          <p:cNvSpPr>
            <a:spLocks noGrp="1"/>
          </p:cNvSpPr>
          <p:nvPr>
            <p:ph idx="1"/>
          </p:nvPr>
        </p:nvSpPr>
        <p:spPr/>
        <p:txBody>
          <a:bodyPr/>
          <a:lstStyle/>
          <a:p>
            <a:r>
              <a:rPr lang="en-IE" dirty="0" smtClean="0"/>
              <a:t>You have 10 minutes to discuss </a:t>
            </a:r>
            <a:r>
              <a:rPr lang="en-IE" dirty="0"/>
              <a:t>the images in your groups </a:t>
            </a:r>
            <a:r>
              <a:rPr lang="en-IE" dirty="0" smtClean="0"/>
              <a:t>in terms of their links to Energy, Oceans and Sustainability.  Think of as many connections as you can.</a:t>
            </a:r>
          </a:p>
          <a:p>
            <a:r>
              <a:rPr lang="en-IE" dirty="0" smtClean="0"/>
              <a:t>Write a word or sentence for each connection on a post-it and stick it beside the larger image on the wall</a:t>
            </a:r>
          </a:p>
          <a:p>
            <a:pPr lvl="1"/>
            <a:r>
              <a:rPr lang="en-IE" sz="2400" dirty="0" smtClean="0"/>
              <a:t>Energy (yellow post-it)</a:t>
            </a:r>
          </a:p>
          <a:p>
            <a:pPr lvl="1"/>
            <a:r>
              <a:rPr lang="en-IE" sz="2400" dirty="0" smtClean="0"/>
              <a:t>Oceans (blue post-it)</a:t>
            </a:r>
          </a:p>
          <a:p>
            <a:pPr lvl="1"/>
            <a:r>
              <a:rPr lang="en-IE" sz="2400" dirty="0" smtClean="0"/>
              <a:t>Sustainability (green post-it)</a:t>
            </a:r>
          </a:p>
          <a:p>
            <a:pPr lvl="1"/>
            <a:endParaRPr lang="en-IE" dirty="0"/>
          </a:p>
        </p:txBody>
      </p:sp>
    </p:spTree>
    <p:extLst>
      <p:ext uri="{BB962C8B-B14F-4D97-AF65-F5344CB8AC3E}">
        <p14:creationId xmlns:p14="http://schemas.microsoft.com/office/powerpoint/2010/main" val="31000360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C2EA4F5-A90D-409A-A1B8-0F8FCAA5201F}"/>
              </a:ext>
            </a:extLst>
          </p:cNvPr>
          <p:cNvSpPr>
            <a:spLocks noGrp="1"/>
          </p:cNvSpPr>
          <p:nvPr>
            <p:ph type="title"/>
          </p:nvPr>
        </p:nvSpPr>
        <p:spPr/>
        <p:txBody>
          <a:bodyPr/>
          <a:lstStyle/>
          <a:p>
            <a:r>
              <a:rPr lang="en-US" dirty="0">
                <a:cs typeface="AngsanaUPC" panose="02020603050405020304" pitchFamily="18" charset="-34"/>
              </a:rPr>
              <a:t>Terms</a:t>
            </a:r>
            <a:endParaRPr lang="en-IE" dirty="0"/>
          </a:p>
        </p:txBody>
      </p:sp>
      <p:sp>
        <p:nvSpPr>
          <p:cNvPr id="11" name="Content Placeholder 10">
            <a:extLst>
              <a:ext uri="{FF2B5EF4-FFF2-40B4-BE49-F238E27FC236}">
                <a16:creationId xmlns:a16="http://schemas.microsoft.com/office/drawing/2014/main" id="{2FB269D0-4A69-4314-9368-03C556EA6F48}"/>
              </a:ext>
            </a:extLst>
          </p:cNvPr>
          <p:cNvSpPr>
            <a:spLocks noGrp="1"/>
          </p:cNvSpPr>
          <p:nvPr>
            <p:ph idx="1"/>
          </p:nvPr>
        </p:nvSpPr>
        <p:spPr>
          <a:xfrm>
            <a:off x="457200" y="1600203"/>
            <a:ext cx="8229600" cy="4587237"/>
          </a:xfrm>
        </p:spPr>
        <p:txBody>
          <a:bodyPr>
            <a:noAutofit/>
          </a:bodyPr>
          <a:lstStyle/>
          <a:p>
            <a:r>
              <a:rPr lang="en-IE" sz="2200" b="1" dirty="0"/>
              <a:t>Sustainable Development </a:t>
            </a:r>
          </a:p>
          <a:p>
            <a:pPr marL="0" indent="0">
              <a:buNone/>
            </a:pPr>
            <a:r>
              <a:rPr lang="en-IE" sz="2200" dirty="0"/>
              <a:t>	“development that meets the needs of the present without 	compromising the ability of future generations to meet their 	own needs” </a:t>
            </a:r>
          </a:p>
          <a:p>
            <a:pPr marL="0" indent="0">
              <a:buNone/>
            </a:pPr>
            <a:r>
              <a:rPr lang="en-IE" sz="2200" dirty="0"/>
              <a:t>	</a:t>
            </a:r>
            <a:r>
              <a:rPr lang="en-IE" sz="2200" i="1" dirty="0"/>
              <a:t>Our Common Future (The </a:t>
            </a:r>
            <a:r>
              <a:rPr lang="en-IE" sz="2200" i="1" dirty="0" err="1"/>
              <a:t>Brundtland</a:t>
            </a:r>
            <a:r>
              <a:rPr lang="en-IE" sz="2200" i="1" dirty="0"/>
              <a:t> Report) 1987</a:t>
            </a:r>
          </a:p>
          <a:p>
            <a:endParaRPr lang="en-IE" sz="2200" dirty="0"/>
          </a:p>
          <a:p>
            <a:r>
              <a:rPr lang="en-IE" sz="2200" b="1" dirty="0"/>
              <a:t>Sustainable Energy</a:t>
            </a:r>
          </a:p>
          <a:p>
            <a:pPr marL="0" indent="0">
              <a:buNone/>
            </a:pPr>
            <a:r>
              <a:rPr lang="en-IE" sz="2200" dirty="0"/>
              <a:t>	“Our vision is for Ireland’s energy to be sustainable, secure, 	affordable and clean. To achieve this, Ireland must use less 	energy, move to clean energy, and innovate to create new 	solutions to meet our energy needs”</a:t>
            </a:r>
          </a:p>
          <a:p>
            <a:pPr marL="0" indent="0">
              <a:buNone/>
            </a:pPr>
            <a:r>
              <a:rPr lang="en-IE" sz="2200" dirty="0"/>
              <a:t>	</a:t>
            </a:r>
            <a:r>
              <a:rPr lang="en-IE" sz="2200" i="1" dirty="0"/>
              <a:t>SEAI </a:t>
            </a:r>
          </a:p>
        </p:txBody>
      </p:sp>
    </p:spTree>
    <p:extLst>
      <p:ext uri="{BB962C8B-B14F-4D97-AF65-F5344CB8AC3E}">
        <p14:creationId xmlns:p14="http://schemas.microsoft.com/office/powerpoint/2010/main" val="19213104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xPgqCnZ8Zec"/>
          <p:cNvPicPr>
            <a:picLocks noGrp="1" noRot="1" noChangeAspect="1"/>
          </p:cNvPicPr>
          <p:nvPr>
            <p:ph idx="1"/>
            <a:videoFile r:link="rId1"/>
          </p:nvPr>
        </p:nvPicPr>
        <p:blipFill>
          <a:blip r:embed="rId4"/>
          <a:stretch>
            <a:fillRect/>
          </a:stretch>
        </p:blipFill>
        <p:spPr>
          <a:xfrm>
            <a:off x="0" y="571500"/>
            <a:ext cx="9144000" cy="5143500"/>
          </a:xfrm>
          <a:prstGeom prst="rect">
            <a:avLst/>
          </a:prstGeom>
        </p:spPr>
      </p:pic>
    </p:spTree>
    <p:extLst>
      <p:ext uri="{BB962C8B-B14F-4D97-AF65-F5344CB8AC3E}">
        <p14:creationId xmlns:p14="http://schemas.microsoft.com/office/powerpoint/2010/main" val="14063552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17F994-B0F3-4D0F-9C9B-18F3C5D3F4B3}"/>
              </a:ext>
            </a:extLst>
          </p:cNvPr>
          <p:cNvSpPr>
            <a:spLocks noGrp="1"/>
          </p:cNvSpPr>
          <p:nvPr>
            <p:ph type="title"/>
          </p:nvPr>
        </p:nvSpPr>
        <p:spPr/>
        <p:txBody>
          <a:bodyPr/>
          <a:lstStyle/>
          <a:p>
            <a:r>
              <a:rPr lang="en-IE" dirty="0"/>
              <a:t>pH Demonstration</a:t>
            </a:r>
          </a:p>
        </p:txBody>
      </p:sp>
      <p:sp>
        <p:nvSpPr>
          <p:cNvPr id="5" name="Content Placeholder 4">
            <a:extLst>
              <a:ext uri="{FF2B5EF4-FFF2-40B4-BE49-F238E27FC236}">
                <a16:creationId xmlns:a16="http://schemas.microsoft.com/office/drawing/2014/main" id="{E6F29310-7A8C-46B3-A425-1365B10945AD}"/>
              </a:ext>
            </a:extLst>
          </p:cNvPr>
          <p:cNvSpPr>
            <a:spLocks noGrp="1"/>
          </p:cNvSpPr>
          <p:nvPr>
            <p:ph idx="1"/>
          </p:nvPr>
        </p:nvSpPr>
        <p:spPr/>
        <p:txBody>
          <a:bodyPr>
            <a:normAutofit fontScale="92500" lnSpcReduction="10000"/>
          </a:bodyPr>
          <a:lstStyle/>
          <a:p>
            <a:r>
              <a:rPr lang="en-IE" dirty="0"/>
              <a:t>Using the contents of your STE(A)M box, design and conduct an experiment to show the effect that the CO</a:t>
            </a:r>
            <a:r>
              <a:rPr lang="en-IE" baseline="-25000" dirty="0"/>
              <a:t>2</a:t>
            </a:r>
            <a:r>
              <a:rPr lang="en-IE" dirty="0"/>
              <a:t> we produce in our daily lives, has on our oceans. </a:t>
            </a:r>
          </a:p>
          <a:p>
            <a:r>
              <a:rPr lang="en-IE" dirty="0"/>
              <a:t>Record results.</a:t>
            </a:r>
          </a:p>
          <a:p>
            <a:r>
              <a:rPr lang="en-IE" dirty="0"/>
              <a:t>Vinegar</a:t>
            </a:r>
          </a:p>
          <a:p>
            <a:r>
              <a:rPr lang="en-IE" dirty="0"/>
              <a:t>Bicarb</a:t>
            </a:r>
          </a:p>
          <a:p>
            <a:r>
              <a:rPr lang="en-IE" dirty="0"/>
              <a:t>Balloon</a:t>
            </a:r>
          </a:p>
          <a:p>
            <a:r>
              <a:rPr lang="en-IE" dirty="0"/>
              <a:t>Sea water</a:t>
            </a:r>
          </a:p>
          <a:p>
            <a:r>
              <a:rPr lang="en-IE" dirty="0"/>
              <a:t>Container</a:t>
            </a:r>
          </a:p>
          <a:p>
            <a:r>
              <a:rPr lang="en-IE" dirty="0"/>
              <a:t>pH meter / thermometer</a:t>
            </a:r>
          </a:p>
        </p:txBody>
      </p:sp>
    </p:spTree>
    <p:extLst>
      <p:ext uri="{BB962C8B-B14F-4D97-AF65-F5344CB8AC3E}">
        <p14:creationId xmlns:p14="http://schemas.microsoft.com/office/powerpoint/2010/main" val="23468218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C2EA4F5-A90D-409A-A1B8-0F8FCAA5201F}"/>
              </a:ext>
            </a:extLst>
          </p:cNvPr>
          <p:cNvSpPr>
            <a:spLocks noGrp="1"/>
          </p:cNvSpPr>
          <p:nvPr>
            <p:ph type="title"/>
          </p:nvPr>
        </p:nvSpPr>
        <p:spPr>
          <a:xfrm>
            <a:off x="457202" y="274639"/>
            <a:ext cx="6348044" cy="1143000"/>
          </a:xfrm>
        </p:spPr>
        <p:txBody>
          <a:bodyPr/>
          <a:lstStyle/>
          <a:p>
            <a:r>
              <a:rPr lang="en-IE" dirty="0"/>
              <a:t>Energy and Our Food Choices</a:t>
            </a:r>
          </a:p>
        </p:txBody>
      </p:sp>
      <p:sp>
        <p:nvSpPr>
          <p:cNvPr id="11" name="Content Placeholder 10">
            <a:extLst>
              <a:ext uri="{FF2B5EF4-FFF2-40B4-BE49-F238E27FC236}">
                <a16:creationId xmlns:a16="http://schemas.microsoft.com/office/drawing/2014/main" id="{2FB269D0-4A69-4314-9368-03C556EA6F48}"/>
              </a:ext>
            </a:extLst>
          </p:cNvPr>
          <p:cNvSpPr>
            <a:spLocks noGrp="1"/>
          </p:cNvSpPr>
          <p:nvPr>
            <p:ph idx="1"/>
          </p:nvPr>
        </p:nvSpPr>
        <p:spPr/>
        <p:txBody>
          <a:bodyPr>
            <a:normAutofit/>
          </a:bodyPr>
          <a:lstStyle/>
          <a:p>
            <a:endParaRPr lang="en-IE" dirty="0"/>
          </a:p>
        </p:txBody>
      </p:sp>
      <p:pic>
        <p:nvPicPr>
          <p:cNvPr id="2" name="Picture 1">
            <a:extLst>
              <a:ext uri="{FF2B5EF4-FFF2-40B4-BE49-F238E27FC236}">
                <a16:creationId xmlns:a16="http://schemas.microsoft.com/office/drawing/2014/main" id="{58F1C3D3-534A-4E53-90CE-3A469E424C50}"/>
              </a:ext>
            </a:extLst>
          </p:cNvPr>
          <p:cNvPicPr>
            <a:picLocks noChangeAspect="1"/>
          </p:cNvPicPr>
          <p:nvPr/>
        </p:nvPicPr>
        <p:blipFill>
          <a:blip r:embed="rId3"/>
          <a:stretch>
            <a:fillRect/>
          </a:stretch>
        </p:blipFill>
        <p:spPr>
          <a:xfrm>
            <a:off x="655468" y="3602112"/>
            <a:ext cx="7833063" cy="2781300"/>
          </a:xfrm>
          <a:prstGeom prst="rect">
            <a:avLst/>
          </a:prstGeom>
        </p:spPr>
      </p:pic>
      <p:pic>
        <p:nvPicPr>
          <p:cNvPr id="3" name="Picture 2">
            <a:extLst>
              <a:ext uri="{FF2B5EF4-FFF2-40B4-BE49-F238E27FC236}">
                <a16:creationId xmlns:a16="http://schemas.microsoft.com/office/drawing/2014/main" id="{2D597301-0866-4CD3-9454-40BEE5A71F5A}"/>
              </a:ext>
            </a:extLst>
          </p:cNvPr>
          <p:cNvPicPr>
            <a:picLocks noChangeAspect="1"/>
          </p:cNvPicPr>
          <p:nvPr/>
        </p:nvPicPr>
        <p:blipFill rotWithShape="1">
          <a:blip r:embed="rId4"/>
          <a:srcRect t="8277" b="39363"/>
          <a:stretch/>
        </p:blipFill>
        <p:spPr>
          <a:xfrm>
            <a:off x="0" y="1214436"/>
            <a:ext cx="9144000" cy="2387676"/>
          </a:xfrm>
          <a:prstGeom prst="rect">
            <a:avLst/>
          </a:prstGeom>
        </p:spPr>
      </p:pic>
    </p:spTree>
    <p:extLst>
      <p:ext uri="{BB962C8B-B14F-4D97-AF65-F5344CB8AC3E}">
        <p14:creationId xmlns:p14="http://schemas.microsoft.com/office/powerpoint/2010/main" val="42611252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67A2AE-8D3D-42FE-88C3-815AF54710DF}"/>
              </a:ext>
            </a:extLst>
          </p:cNvPr>
          <p:cNvSpPr>
            <a:spLocks noGrp="1"/>
          </p:cNvSpPr>
          <p:nvPr>
            <p:ph type="title"/>
          </p:nvPr>
        </p:nvSpPr>
        <p:spPr/>
        <p:txBody>
          <a:bodyPr/>
          <a:lstStyle/>
          <a:p>
            <a:r>
              <a:rPr lang="en-IE" dirty="0"/>
              <a:t>Your Shopping Trolley</a:t>
            </a:r>
          </a:p>
        </p:txBody>
      </p:sp>
      <p:sp>
        <p:nvSpPr>
          <p:cNvPr id="5" name="Content Placeholder 4">
            <a:extLst>
              <a:ext uri="{FF2B5EF4-FFF2-40B4-BE49-F238E27FC236}">
                <a16:creationId xmlns:a16="http://schemas.microsoft.com/office/drawing/2014/main" id="{FFE62F9D-74E7-43F7-9704-F6C3C1A09D32}"/>
              </a:ext>
            </a:extLst>
          </p:cNvPr>
          <p:cNvSpPr>
            <a:spLocks noGrp="1"/>
          </p:cNvSpPr>
          <p:nvPr>
            <p:ph idx="1"/>
          </p:nvPr>
        </p:nvSpPr>
        <p:spPr/>
        <p:txBody>
          <a:bodyPr/>
          <a:lstStyle/>
          <a:p>
            <a:r>
              <a:rPr lang="en-IE" dirty="0"/>
              <a:t>Calculate approximately what mass of chicken, beef and vegetables you consume, in a month, in Kg.</a:t>
            </a:r>
          </a:p>
          <a:p>
            <a:r>
              <a:rPr lang="en-IE" dirty="0"/>
              <a:t>Average masses:</a:t>
            </a:r>
          </a:p>
          <a:p>
            <a:endParaRPr lang="en-IE" dirty="0"/>
          </a:p>
        </p:txBody>
      </p:sp>
      <p:graphicFrame>
        <p:nvGraphicFramePr>
          <p:cNvPr id="7" name="Table 6">
            <a:extLst>
              <a:ext uri="{FF2B5EF4-FFF2-40B4-BE49-F238E27FC236}">
                <a16:creationId xmlns:a16="http://schemas.microsoft.com/office/drawing/2014/main" id="{6E13189E-B9DB-4C75-841D-933342197BEF}"/>
              </a:ext>
            </a:extLst>
          </p:cNvPr>
          <p:cNvGraphicFramePr>
            <a:graphicFrameLocks noGrp="1"/>
          </p:cNvGraphicFramePr>
          <p:nvPr>
            <p:extLst>
              <p:ext uri="{D42A27DB-BD31-4B8C-83A1-F6EECF244321}">
                <p14:modId xmlns:p14="http://schemas.microsoft.com/office/powerpoint/2010/main" val="1444652973"/>
              </p:ext>
            </p:extLst>
          </p:nvPr>
        </p:nvGraphicFramePr>
        <p:xfrm>
          <a:off x="457200" y="2863850"/>
          <a:ext cx="8229600" cy="333756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3594599791"/>
                    </a:ext>
                  </a:extLst>
                </a:gridCol>
                <a:gridCol w="2743200">
                  <a:extLst>
                    <a:ext uri="{9D8B030D-6E8A-4147-A177-3AD203B41FA5}">
                      <a16:colId xmlns:a16="http://schemas.microsoft.com/office/drawing/2014/main" val="1614939993"/>
                    </a:ext>
                  </a:extLst>
                </a:gridCol>
                <a:gridCol w="2743200">
                  <a:extLst>
                    <a:ext uri="{9D8B030D-6E8A-4147-A177-3AD203B41FA5}">
                      <a16:colId xmlns:a16="http://schemas.microsoft.com/office/drawing/2014/main" val="1946886167"/>
                    </a:ext>
                  </a:extLst>
                </a:gridCol>
              </a:tblGrid>
              <a:tr h="370840">
                <a:tc>
                  <a:txBody>
                    <a:bodyPr/>
                    <a:lstStyle/>
                    <a:p>
                      <a:r>
                        <a:rPr lang="en-IE" dirty="0"/>
                        <a:t>Food </a:t>
                      </a:r>
                    </a:p>
                  </a:txBody>
                  <a:tcPr/>
                </a:tc>
                <a:tc>
                  <a:txBody>
                    <a:bodyPr/>
                    <a:lstStyle/>
                    <a:p>
                      <a:r>
                        <a:rPr lang="en-IE" dirty="0"/>
                        <a:t>Form </a:t>
                      </a:r>
                    </a:p>
                  </a:txBody>
                  <a:tcPr/>
                </a:tc>
                <a:tc>
                  <a:txBody>
                    <a:bodyPr/>
                    <a:lstStyle/>
                    <a:p>
                      <a:r>
                        <a:rPr lang="en-IE" dirty="0"/>
                        <a:t>Mass</a:t>
                      </a:r>
                    </a:p>
                  </a:txBody>
                  <a:tcPr/>
                </a:tc>
                <a:extLst>
                  <a:ext uri="{0D108BD9-81ED-4DB2-BD59-A6C34878D82A}">
                    <a16:rowId xmlns:a16="http://schemas.microsoft.com/office/drawing/2014/main" val="2958678821"/>
                  </a:ext>
                </a:extLst>
              </a:tr>
              <a:tr h="370840">
                <a:tc>
                  <a:txBody>
                    <a:bodyPr/>
                    <a:lstStyle/>
                    <a:p>
                      <a:r>
                        <a:rPr lang="en-IE" dirty="0"/>
                        <a:t>Chicken</a:t>
                      </a:r>
                    </a:p>
                  </a:txBody>
                  <a:tcPr/>
                </a:tc>
                <a:tc>
                  <a:txBody>
                    <a:bodyPr/>
                    <a:lstStyle/>
                    <a:p>
                      <a:r>
                        <a:rPr lang="en-IE" dirty="0"/>
                        <a:t>Full (boneless)</a:t>
                      </a:r>
                    </a:p>
                  </a:txBody>
                  <a:tcPr/>
                </a:tc>
                <a:tc>
                  <a:txBody>
                    <a:bodyPr/>
                    <a:lstStyle/>
                    <a:p>
                      <a:r>
                        <a:rPr lang="en-IE" dirty="0"/>
                        <a:t>660g</a:t>
                      </a:r>
                    </a:p>
                  </a:txBody>
                  <a:tcPr/>
                </a:tc>
                <a:extLst>
                  <a:ext uri="{0D108BD9-81ED-4DB2-BD59-A6C34878D82A}">
                    <a16:rowId xmlns:a16="http://schemas.microsoft.com/office/drawing/2014/main" val="3224037335"/>
                  </a:ext>
                </a:extLst>
              </a:tr>
              <a:tr h="370840">
                <a:tc>
                  <a:txBody>
                    <a:bodyPr/>
                    <a:lstStyle/>
                    <a:p>
                      <a:r>
                        <a:rPr lang="en-IE" dirty="0"/>
                        <a:t>Chicken</a:t>
                      </a:r>
                    </a:p>
                  </a:txBody>
                  <a:tcPr/>
                </a:tc>
                <a:tc>
                  <a:txBody>
                    <a:bodyPr/>
                    <a:lstStyle/>
                    <a:p>
                      <a:r>
                        <a:rPr lang="en-IE" dirty="0"/>
                        <a:t>Fillet</a:t>
                      </a:r>
                    </a:p>
                  </a:txBody>
                  <a:tcPr/>
                </a:tc>
                <a:tc>
                  <a:txBody>
                    <a:bodyPr/>
                    <a:lstStyle/>
                    <a:p>
                      <a:r>
                        <a:rPr lang="en-IE" dirty="0"/>
                        <a:t>113g</a:t>
                      </a:r>
                    </a:p>
                  </a:txBody>
                  <a:tcPr/>
                </a:tc>
                <a:extLst>
                  <a:ext uri="{0D108BD9-81ED-4DB2-BD59-A6C34878D82A}">
                    <a16:rowId xmlns:a16="http://schemas.microsoft.com/office/drawing/2014/main" val="1166978244"/>
                  </a:ext>
                </a:extLst>
              </a:tr>
              <a:tr h="370840">
                <a:tc>
                  <a:txBody>
                    <a:bodyPr/>
                    <a:lstStyle/>
                    <a:p>
                      <a:r>
                        <a:rPr lang="en-IE" dirty="0"/>
                        <a:t>Chicken </a:t>
                      </a:r>
                    </a:p>
                  </a:txBody>
                  <a:tcPr/>
                </a:tc>
                <a:tc>
                  <a:txBody>
                    <a:bodyPr/>
                    <a:lstStyle/>
                    <a:p>
                      <a:r>
                        <a:rPr lang="en-IE" dirty="0"/>
                        <a:t>Burger</a:t>
                      </a:r>
                    </a:p>
                  </a:txBody>
                  <a:tcPr/>
                </a:tc>
                <a:tc>
                  <a:txBody>
                    <a:bodyPr/>
                    <a:lstStyle/>
                    <a:p>
                      <a:r>
                        <a:rPr lang="en-IE" dirty="0"/>
                        <a:t>77g</a:t>
                      </a:r>
                    </a:p>
                  </a:txBody>
                  <a:tcPr/>
                </a:tc>
                <a:extLst>
                  <a:ext uri="{0D108BD9-81ED-4DB2-BD59-A6C34878D82A}">
                    <a16:rowId xmlns:a16="http://schemas.microsoft.com/office/drawing/2014/main" val="833265366"/>
                  </a:ext>
                </a:extLst>
              </a:tr>
              <a:tr h="370840">
                <a:tc>
                  <a:txBody>
                    <a:bodyPr/>
                    <a:lstStyle/>
                    <a:p>
                      <a:r>
                        <a:rPr lang="en-IE" dirty="0"/>
                        <a:t>Beef</a:t>
                      </a:r>
                    </a:p>
                  </a:txBody>
                  <a:tcPr/>
                </a:tc>
                <a:tc>
                  <a:txBody>
                    <a:bodyPr/>
                    <a:lstStyle/>
                    <a:p>
                      <a:r>
                        <a:rPr lang="en-IE" dirty="0"/>
                        <a:t>Steak fillet</a:t>
                      </a:r>
                    </a:p>
                  </a:txBody>
                  <a:tcPr/>
                </a:tc>
                <a:tc>
                  <a:txBody>
                    <a:bodyPr/>
                    <a:lstStyle/>
                    <a:p>
                      <a:r>
                        <a:rPr lang="en-IE" dirty="0"/>
                        <a:t>180g</a:t>
                      </a:r>
                    </a:p>
                  </a:txBody>
                  <a:tcPr/>
                </a:tc>
                <a:extLst>
                  <a:ext uri="{0D108BD9-81ED-4DB2-BD59-A6C34878D82A}">
                    <a16:rowId xmlns:a16="http://schemas.microsoft.com/office/drawing/2014/main" val="443443985"/>
                  </a:ext>
                </a:extLst>
              </a:tr>
              <a:tr h="370840">
                <a:tc>
                  <a:txBody>
                    <a:bodyPr/>
                    <a:lstStyle/>
                    <a:p>
                      <a:r>
                        <a:rPr lang="en-IE" dirty="0"/>
                        <a:t>Beef</a:t>
                      </a:r>
                    </a:p>
                  </a:txBody>
                  <a:tcPr/>
                </a:tc>
                <a:tc>
                  <a:txBody>
                    <a:bodyPr/>
                    <a:lstStyle/>
                    <a:p>
                      <a:r>
                        <a:rPr lang="en-IE" dirty="0"/>
                        <a:t>1 portion of mince</a:t>
                      </a:r>
                    </a:p>
                  </a:txBody>
                  <a:tcPr/>
                </a:tc>
                <a:tc>
                  <a:txBody>
                    <a:bodyPr/>
                    <a:lstStyle/>
                    <a:p>
                      <a:r>
                        <a:rPr lang="en-IE" dirty="0"/>
                        <a:t>115g</a:t>
                      </a:r>
                    </a:p>
                  </a:txBody>
                  <a:tcPr/>
                </a:tc>
                <a:extLst>
                  <a:ext uri="{0D108BD9-81ED-4DB2-BD59-A6C34878D82A}">
                    <a16:rowId xmlns:a16="http://schemas.microsoft.com/office/drawing/2014/main" val="1532791071"/>
                  </a:ext>
                </a:extLst>
              </a:tr>
              <a:tr h="370840">
                <a:tc>
                  <a:txBody>
                    <a:bodyPr/>
                    <a:lstStyle/>
                    <a:p>
                      <a:r>
                        <a:rPr lang="en-IE" dirty="0"/>
                        <a:t>Beef</a:t>
                      </a:r>
                    </a:p>
                  </a:txBody>
                  <a:tcPr/>
                </a:tc>
                <a:tc>
                  <a:txBody>
                    <a:bodyPr/>
                    <a:lstStyle/>
                    <a:p>
                      <a:r>
                        <a:rPr lang="en-IE" dirty="0"/>
                        <a:t>Burger</a:t>
                      </a:r>
                    </a:p>
                  </a:txBody>
                  <a:tcPr/>
                </a:tc>
                <a:tc>
                  <a:txBody>
                    <a:bodyPr/>
                    <a:lstStyle/>
                    <a:p>
                      <a:r>
                        <a:rPr lang="en-IE" dirty="0"/>
                        <a:t>113g</a:t>
                      </a:r>
                    </a:p>
                  </a:txBody>
                  <a:tcPr/>
                </a:tc>
                <a:extLst>
                  <a:ext uri="{0D108BD9-81ED-4DB2-BD59-A6C34878D82A}">
                    <a16:rowId xmlns:a16="http://schemas.microsoft.com/office/drawing/2014/main" val="3290036511"/>
                  </a:ext>
                </a:extLst>
              </a:tr>
              <a:tr h="370840">
                <a:tc>
                  <a:txBody>
                    <a:bodyPr/>
                    <a:lstStyle/>
                    <a:p>
                      <a:r>
                        <a:rPr lang="en-IE" dirty="0"/>
                        <a:t>Vegetable</a:t>
                      </a:r>
                    </a:p>
                  </a:txBody>
                  <a:tcPr/>
                </a:tc>
                <a:tc>
                  <a:txBody>
                    <a:bodyPr/>
                    <a:lstStyle/>
                    <a:p>
                      <a:r>
                        <a:rPr lang="en-IE" dirty="0"/>
                        <a:t>Burger</a:t>
                      </a:r>
                    </a:p>
                  </a:txBody>
                  <a:tcPr/>
                </a:tc>
                <a:tc>
                  <a:txBody>
                    <a:bodyPr/>
                    <a:lstStyle/>
                    <a:p>
                      <a:r>
                        <a:rPr lang="en-IE" dirty="0"/>
                        <a:t>71g</a:t>
                      </a:r>
                    </a:p>
                  </a:txBody>
                  <a:tcPr/>
                </a:tc>
                <a:extLst>
                  <a:ext uri="{0D108BD9-81ED-4DB2-BD59-A6C34878D82A}">
                    <a16:rowId xmlns:a16="http://schemas.microsoft.com/office/drawing/2014/main" val="1874319129"/>
                  </a:ext>
                </a:extLst>
              </a:tr>
              <a:tr h="370840">
                <a:tc>
                  <a:txBody>
                    <a:bodyPr/>
                    <a:lstStyle/>
                    <a:p>
                      <a:r>
                        <a:rPr lang="en-IE" dirty="0"/>
                        <a:t>Vegetable</a:t>
                      </a:r>
                    </a:p>
                  </a:txBody>
                  <a:tcPr/>
                </a:tc>
                <a:tc>
                  <a:txBody>
                    <a:bodyPr/>
                    <a:lstStyle/>
                    <a:p>
                      <a:r>
                        <a:rPr lang="en-IE" dirty="0"/>
                        <a:t>½ cup</a:t>
                      </a:r>
                    </a:p>
                  </a:txBody>
                  <a:tcPr/>
                </a:tc>
                <a:tc>
                  <a:txBody>
                    <a:bodyPr/>
                    <a:lstStyle/>
                    <a:p>
                      <a:r>
                        <a:rPr lang="en-IE" dirty="0"/>
                        <a:t>75g</a:t>
                      </a:r>
                    </a:p>
                  </a:txBody>
                  <a:tcPr/>
                </a:tc>
                <a:extLst>
                  <a:ext uri="{0D108BD9-81ED-4DB2-BD59-A6C34878D82A}">
                    <a16:rowId xmlns:a16="http://schemas.microsoft.com/office/drawing/2014/main" val="971908413"/>
                  </a:ext>
                </a:extLst>
              </a:tr>
            </a:tbl>
          </a:graphicData>
        </a:graphic>
      </p:graphicFrame>
    </p:spTree>
    <p:extLst>
      <p:ext uri="{BB962C8B-B14F-4D97-AF65-F5344CB8AC3E}">
        <p14:creationId xmlns:p14="http://schemas.microsoft.com/office/powerpoint/2010/main" val="24135643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208757-C425-4DC7-A6B3-C93721F7A211}"/>
              </a:ext>
            </a:extLst>
          </p:cNvPr>
          <p:cNvSpPr>
            <a:spLocks noGrp="1"/>
          </p:cNvSpPr>
          <p:nvPr>
            <p:ph type="title"/>
          </p:nvPr>
        </p:nvSpPr>
        <p:spPr/>
        <p:txBody>
          <a:bodyPr/>
          <a:lstStyle/>
          <a:p>
            <a:r>
              <a:rPr lang="en-IE" dirty="0"/>
              <a:t>Graphic Representation</a:t>
            </a:r>
          </a:p>
        </p:txBody>
      </p:sp>
      <p:sp>
        <p:nvSpPr>
          <p:cNvPr id="5" name="Content Placeholder 4">
            <a:extLst>
              <a:ext uri="{FF2B5EF4-FFF2-40B4-BE49-F238E27FC236}">
                <a16:creationId xmlns:a16="http://schemas.microsoft.com/office/drawing/2014/main" id="{C5C476D0-17BE-47D0-AFA5-B2AEFC37AC2E}"/>
              </a:ext>
            </a:extLst>
          </p:cNvPr>
          <p:cNvSpPr>
            <a:spLocks noGrp="1"/>
          </p:cNvSpPr>
          <p:nvPr>
            <p:ph idx="1"/>
          </p:nvPr>
        </p:nvSpPr>
        <p:spPr/>
        <p:txBody>
          <a:bodyPr/>
          <a:lstStyle/>
          <a:p>
            <a:r>
              <a:rPr lang="en-IE" dirty="0"/>
              <a:t>Calculate the average masses for your group</a:t>
            </a:r>
          </a:p>
          <a:p>
            <a:r>
              <a:rPr lang="en-IE" dirty="0"/>
              <a:t>Display your results on a chart.</a:t>
            </a:r>
          </a:p>
          <a:p>
            <a:r>
              <a:rPr lang="en-IE" dirty="0"/>
              <a:t>Beef – pink, Chicken – yellow, Vegetables - green</a:t>
            </a:r>
          </a:p>
          <a:p>
            <a:endParaRPr lang="en-IE" dirty="0"/>
          </a:p>
          <a:p>
            <a:r>
              <a:rPr lang="en-IE" dirty="0"/>
              <a:t>Each post-it has the value of 1Kg. Construct accordingly.</a:t>
            </a:r>
          </a:p>
        </p:txBody>
      </p:sp>
    </p:spTree>
    <p:extLst>
      <p:ext uri="{BB962C8B-B14F-4D97-AF65-F5344CB8AC3E}">
        <p14:creationId xmlns:p14="http://schemas.microsoft.com/office/powerpoint/2010/main" val="1775410313"/>
      </p:ext>
    </p:extLst>
  </p:cSld>
  <p:clrMapOvr>
    <a:masterClrMapping/>
  </p:clrMapOvr>
  <p:timing>
    <p:tnLst>
      <p:par>
        <p:cTn id="1" dur="indefinite" restart="never" nodeType="tmRoot"/>
      </p:par>
    </p:tnLst>
  </p:timing>
</p:sld>
</file>

<file path=ppt/theme/theme1.xml><?xml version="1.0" encoding="utf-8"?>
<a:theme xmlns:a="http://schemas.openxmlformats.org/drawingml/2006/main" name="SEAI">
  <a:themeElements>
    <a:clrScheme name="STEAM">
      <a:dk1>
        <a:sysClr val="windowText" lastClr="000000"/>
      </a:dk1>
      <a:lt1>
        <a:sysClr val="window" lastClr="FFFFFF"/>
      </a:lt1>
      <a:dk2>
        <a:srgbClr val="1F497D"/>
      </a:dk2>
      <a:lt2>
        <a:srgbClr val="EEECE1"/>
      </a:lt2>
      <a:accent1>
        <a:srgbClr val="66B322"/>
      </a:accent1>
      <a:accent2>
        <a:srgbClr val="1C90D6"/>
      </a:accent2>
      <a:accent3>
        <a:srgbClr val="9E139A"/>
      </a:accent3>
      <a:accent4>
        <a:srgbClr val="E55E25"/>
      </a:accent4>
      <a:accent5>
        <a:srgbClr val="ED1E3A"/>
      </a:accent5>
      <a:accent6>
        <a:srgbClr val="3FBBC4"/>
      </a:accent6>
      <a:hlink>
        <a:srgbClr val="4BAC4C"/>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7" id="{5F9E1CF6-9A5A-44CD-9919-1F7262DB1388}" vid="{F9C22C9F-3A09-4FDE-9ABA-F5E00DB3D91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5FFE536F5E8C24DA1A13C9FAD608BD9" ma:contentTypeVersion="10" ma:contentTypeDescription="Create a new document." ma:contentTypeScope="" ma:versionID="0eb9ff4dc751a9b7fd9937492662a5ab">
  <xsd:schema xmlns:xsd="http://www.w3.org/2001/XMLSchema" xmlns:xs="http://www.w3.org/2001/XMLSchema" xmlns:p="http://schemas.microsoft.com/office/2006/metadata/properties" xmlns:ns2="6a37819a-a080-4b21-829e-c1e77bdf86ee" xmlns:ns3="5c693341-8b5c-4acd-9a94-46928349ed74" targetNamespace="http://schemas.microsoft.com/office/2006/metadata/properties" ma:root="true" ma:fieldsID="c86bc2454fc210b473ee50a0efdbe550" ns2:_="" ns3:_="">
    <xsd:import namespace="6a37819a-a080-4b21-829e-c1e77bdf86ee"/>
    <xsd:import namespace="5c693341-8b5c-4acd-9a94-46928349ed7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3:SharedWithDetail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37819a-a080-4b21-829e-c1e77bdf86e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c693341-8b5c-4acd-9a94-46928349ed7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9581685-9D48-4A22-9FF9-4EFAC77C63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a37819a-a080-4b21-829e-c1e77bdf86ee"/>
    <ds:schemaRef ds:uri="5c693341-8b5c-4acd-9a94-46928349ed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6C7385A-11D2-4EB3-A345-8FF31777CF9B}">
  <ds:schemaRefs>
    <ds:schemaRef ds:uri="6a37819a-a080-4b21-829e-c1e77bdf86ee"/>
    <ds:schemaRef ds:uri="http://schemas.microsoft.com/office/2006/documentManagement/types"/>
    <ds:schemaRef ds:uri="http://purl.org/dc/dcmitype/"/>
    <ds:schemaRef ds:uri="5c693341-8b5c-4acd-9a94-46928349ed74"/>
    <ds:schemaRef ds:uri="http://schemas.openxmlformats.org/package/2006/metadata/core-properties"/>
    <ds:schemaRef ds:uri="http://schemas.microsoft.com/office/2006/metadata/properties"/>
    <ds:schemaRef ds:uri="http://schemas.microsoft.com/office/infopath/2007/PartnerControls"/>
    <ds:schemaRef ds:uri="http://www.w3.org/XML/1998/namespace"/>
    <ds:schemaRef ds:uri="http://purl.org/dc/terms/"/>
    <ds:schemaRef ds:uri="http://purl.org/dc/elements/1.1/"/>
  </ds:schemaRefs>
</ds:datastoreItem>
</file>

<file path=customXml/itemProps3.xml><?xml version="1.0" encoding="utf-8"?>
<ds:datastoreItem xmlns:ds="http://schemas.openxmlformats.org/officeDocument/2006/customXml" ds:itemID="{814E484B-B5BF-4838-9424-A719A84314D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SEAI</Template>
  <TotalTime>1220</TotalTime>
  <Words>1601</Words>
  <Application>Microsoft Office PowerPoint</Application>
  <PresentationFormat>On-screen Show (4:3)</PresentationFormat>
  <Paragraphs>212</Paragraphs>
  <Slides>24</Slides>
  <Notes>17</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AngsanaUPC</vt:lpstr>
      <vt:lpstr>Arial</vt:lpstr>
      <vt:lpstr>Calibri</vt:lpstr>
      <vt:lpstr>Wingdings</vt:lpstr>
      <vt:lpstr>SEAI</vt:lpstr>
      <vt:lpstr> The Health and Wealth of our Oceans</vt:lpstr>
      <vt:lpstr>PowerPoint Presentation</vt:lpstr>
      <vt:lpstr>Sustainable Energy</vt:lpstr>
      <vt:lpstr>Terms</vt:lpstr>
      <vt:lpstr>PowerPoint Presentation</vt:lpstr>
      <vt:lpstr>pH Demonstration</vt:lpstr>
      <vt:lpstr>Energy and Our Food Choices</vt:lpstr>
      <vt:lpstr>Your Shopping Trolley</vt:lpstr>
      <vt:lpstr>Graphic Representation</vt:lpstr>
      <vt:lpstr>Carbon Footprint</vt:lpstr>
      <vt:lpstr>PowerPoint Presentation</vt:lpstr>
      <vt:lpstr>PowerPoint Presentation</vt:lpstr>
      <vt:lpstr>Make a Change – Personal Choices</vt:lpstr>
      <vt:lpstr> Carbon Footprint Calculator</vt:lpstr>
      <vt:lpstr>PowerPoint Presentation</vt:lpstr>
      <vt:lpstr>PowerPoint Presentation</vt:lpstr>
      <vt:lpstr>Your Choice!</vt:lpstr>
      <vt:lpstr>Specifications</vt:lpstr>
      <vt:lpstr>PowerPoint Presentation</vt:lpstr>
      <vt:lpstr>PowerPoint Presentation</vt:lpstr>
      <vt:lpstr>PowerPoint Presentation</vt:lpstr>
      <vt:lpstr>PowerPoint Presentation</vt:lpstr>
      <vt:lpstr>Learning Outcomes</vt:lpstr>
      <vt:lpstr>Stay in touch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Una</dc:creator>
  <cp:lastModifiedBy>Cannon Aoife</cp:lastModifiedBy>
  <cp:revision>102</cp:revision>
  <dcterms:created xsi:type="dcterms:W3CDTF">2018-10-12T10:32:36Z</dcterms:created>
  <dcterms:modified xsi:type="dcterms:W3CDTF">2019-09-27T13:29:34Z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0x01010005FFE536F5E8C24DA1A13C9FAD608BD9</vt:lpwstr>
  </property>
</Properties>
</file>